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48"/>
  </p:notesMasterIdLst>
  <p:sldIdLst>
    <p:sldId id="256" r:id="rId3"/>
    <p:sldId id="278" r:id="rId4"/>
    <p:sldId id="257" r:id="rId5"/>
    <p:sldId id="281" r:id="rId6"/>
    <p:sldId id="282" r:id="rId7"/>
    <p:sldId id="291" r:id="rId8"/>
    <p:sldId id="292" r:id="rId9"/>
    <p:sldId id="293" r:id="rId10"/>
    <p:sldId id="295" r:id="rId11"/>
    <p:sldId id="294" r:id="rId12"/>
    <p:sldId id="296" r:id="rId13"/>
    <p:sldId id="259" r:id="rId14"/>
    <p:sldId id="297" r:id="rId15"/>
    <p:sldId id="280" r:id="rId16"/>
    <p:sldId id="288" r:id="rId17"/>
    <p:sldId id="272" r:id="rId18"/>
    <p:sldId id="261" r:id="rId19"/>
    <p:sldId id="286" r:id="rId20"/>
    <p:sldId id="285" r:id="rId21"/>
    <p:sldId id="289" r:id="rId22"/>
    <p:sldId id="299" r:id="rId23"/>
    <p:sldId id="298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283" r:id="rId32"/>
    <p:sldId id="263" r:id="rId33"/>
    <p:sldId id="284" r:id="rId34"/>
    <p:sldId id="307" r:id="rId35"/>
    <p:sldId id="308" r:id="rId36"/>
    <p:sldId id="269" r:id="rId37"/>
    <p:sldId id="262" r:id="rId38"/>
    <p:sldId id="264" r:id="rId39"/>
    <p:sldId id="265" r:id="rId40"/>
    <p:sldId id="315" r:id="rId41"/>
    <p:sldId id="314" r:id="rId42"/>
    <p:sldId id="279" r:id="rId43"/>
    <p:sldId id="311" r:id="rId44"/>
    <p:sldId id="276" r:id="rId45"/>
    <p:sldId id="277" r:id="rId46"/>
    <p:sldId id="313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Georgia" panose="02040502050405020303" pitchFamily="18" charset="0"/>
      <p:regular r:id="rId53"/>
      <p:bold r:id="rId54"/>
      <p:italic r:id="rId55"/>
      <p:boldItalic r:id="rId56"/>
    </p:embeddedFont>
    <p:embeddedFont>
      <p:font typeface="Quattrocento Sans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GCiyukc0GUJVKh/lc9m8c+FwY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1066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3.xml"/><Relationship Id="rId61" Type="http://customschemas.google.com/relationships/presentationmetadata" Target="meta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4505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8138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" name="Google Shape;2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" name="Google Shape;2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1672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317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1731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0" name="Google Shape;67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1" name="Google Shape;67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0329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3110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9391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3724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2815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9705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249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8273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25601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8343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1542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4256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449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83907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1666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75146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36828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7" name="Google Shape;5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1" name="Google Shape;42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5" name="Google Shape;44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45" name="Google Shape;44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0262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" name="Google Shape;2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13359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5" name="Google Shape;44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32791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7" name="Google Shape;5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00614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92573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5" name="Google Shape;78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3" name="Google Shape;79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8841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5384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547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9652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2089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6" name="Google Shape;39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id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6035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0" name="Google Shape;70;p33"/>
          <p:cNvSpPr/>
          <p:nvPr/>
        </p:nvSpPr>
        <p:spPr>
          <a:xfrm>
            <a:off x="8471892" y="4790089"/>
            <a:ext cx="248841" cy="256867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3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id" sz="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72" name="Google Shape;72;p33"/>
          <p:cNvCxnSpPr/>
          <p:nvPr/>
        </p:nvCxnSpPr>
        <p:spPr>
          <a:xfrm rot="10800000">
            <a:off x="8868641" y="4918522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3" name="Google Shape;73;p33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3"/>
          <p:cNvSpPr txBox="1">
            <a:spLocks noGrp="1"/>
          </p:cNvSpPr>
          <p:nvPr>
            <p:ph type="body" idx="3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body" idx="1"/>
          </p:nvPr>
        </p:nvSpPr>
        <p:spPr>
          <a:xfrm rot="5400000">
            <a:off x="2913459" y="-1144191"/>
            <a:ext cx="3317081" cy="83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/>
          <p:nvPr/>
        </p:nvSpPr>
        <p:spPr>
          <a:xfrm>
            <a:off x="8471892" y="4790089"/>
            <a:ext cx="248841" cy="256867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4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id" sz="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80" name="Google Shape;80;p34"/>
          <p:cNvCxnSpPr/>
          <p:nvPr/>
        </p:nvCxnSpPr>
        <p:spPr>
          <a:xfrm rot="10800000">
            <a:off x="8868641" y="4918522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1" name="Google Shape;81;p34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4"/>
          <p:cNvSpPr txBox="1">
            <a:spLocks noGrp="1"/>
          </p:cNvSpPr>
          <p:nvPr>
            <p:ph type="body" idx="2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"/>
          <p:cNvSpPr txBox="1">
            <a:spLocks noGrp="1"/>
          </p:cNvSpPr>
          <p:nvPr>
            <p:ph type="title"/>
          </p:nvPr>
        </p:nvSpPr>
        <p:spPr>
          <a:xfrm rot="5400000">
            <a:off x="5437584" y="1379934"/>
            <a:ext cx="4412456" cy="220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5"/>
          <p:cNvSpPr txBox="1">
            <a:spLocks noGrp="1"/>
          </p:cNvSpPr>
          <p:nvPr>
            <p:ph type="body" idx="1"/>
          </p:nvPr>
        </p:nvSpPr>
        <p:spPr>
          <a:xfrm rot="5400000">
            <a:off x="1208485" y="-534591"/>
            <a:ext cx="4412456" cy="602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5"/>
          <p:cNvSpPr/>
          <p:nvPr/>
        </p:nvSpPr>
        <p:spPr>
          <a:xfrm>
            <a:off x="8471892" y="4790089"/>
            <a:ext cx="248841" cy="256867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5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id" sz="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88" name="Google Shape;88;p35"/>
          <p:cNvCxnSpPr/>
          <p:nvPr/>
        </p:nvCxnSpPr>
        <p:spPr>
          <a:xfrm rot="10800000">
            <a:off x="8868641" y="4918522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9" name="Google Shape;89;p35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5"/>
          <p:cNvSpPr txBox="1">
            <a:spLocks noGrp="1"/>
          </p:cNvSpPr>
          <p:nvPr>
            <p:ph type="body" idx="2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7" name="Google Shape;97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8" name="Google Shape;98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0" name="Google Shape;11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4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7" name="Google Shape;11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0" name="Google Shape;120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5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5"/>
          <p:cNvSpPr/>
          <p:nvPr/>
        </p:nvSpPr>
        <p:spPr>
          <a:xfrm>
            <a:off x="8471892" y="4790089"/>
            <a:ext cx="248841" cy="256867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5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id" sz="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4" name="Google Shape;14;p25"/>
          <p:cNvCxnSpPr/>
          <p:nvPr/>
        </p:nvCxnSpPr>
        <p:spPr>
          <a:xfrm rot="10800000">
            <a:off x="8868641" y="4918522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Google Shape;15;p25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5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4" name="Google Shape;124;p4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5" name="Google Shape;125;p4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9" name="Google Shape;129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2" name="Google Shape;132;p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/>
          <p:nvPr/>
        </p:nvSpPr>
        <p:spPr>
          <a:xfrm>
            <a:off x="8471892" y="4790089"/>
            <a:ext cx="248841" cy="256867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6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id" sz="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0" name="Google Shape;20;p26"/>
          <p:cNvCxnSpPr/>
          <p:nvPr/>
        </p:nvCxnSpPr>
        <p:spPr>
          <a:xfrm rot="10800000">
            <a:off x="8868641" y="4918522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" name="Google Shape;21;p26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6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body" idx="1"/>
          </p:nvPr>
        </p:nvSpPr>
        <p:spPr>
          <a:xfrm>
            <a:off x="400050" y="1369218"/>
            <a:ext cx="8343900" cy="331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/>
          <p:nvPr/>
        </p:nvSpPr>
        <p:spPr>
          <a:xfrm>
            <a:off x="8471892" y="4790089"/>
            <a:ext cx="248841" cy="256867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8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id" sz="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1" name="Google Shape;31;p28"/>
          <p:cNvCxnSpPr/>
          <p:nvPr/>
        </p:nvCxnSpPr>
        <p:spPr>
          <a:xfrm rot="10800000">
            <a:off x="8868641" y="4918522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" name="Google Shape;32;p28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8"/>
          <p:cNvSpPr txBox="1">
            <a:spLocks noGrp="1"/>
          </p:cNvSpPr>
          <p:nvPr>
            <p:ph type="body" idx="2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body" idx="1"/>
          </p:nvPr>
        </p:nvSpPr>
        <p:spPr>
          <a:xfrm>
            <a:off x="400050" y="1369218"/>
            <a:ext cx="4114800" cy="331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0"/>
          <p:cNvSpPr txBox="1">
            <a:spLocks noGrp="1"/>
          </p:cNvSpPr>
          <p:nvPr>
            <p:ph type="body" idx="2"/>
          </p:nvPr>
        </p:nvSpPr>
        <p:spPr>
          <a:xfrm>
            <a:off x="4629150" y="1369218"/>
            <a:ext cx="4114800" cy="331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0"/>
          <p:cNvSpPr/>
          <p:nvPr/>
        </p:nvSpPr>
        <p:spPr>
          <a:xfrm>
            <a:off x="8471892" y="4790089"/>
            <a:ext cx="248841" cy="256867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30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id" sz="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3" name="Google Shape;43;p30"/>
          <p:cNvCxnSpPr/>
          <p:nvPr/>
        </p:nvCxnSpPr>
        <p:spPr>
          <a:xfrm rot="10800000">
            <a:off x="8868641" y="4918522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" name="Google Shape;44;p30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0"/>
          <p:cNvSpPr txBox="1">
            <a:spLocks noGrp="1"/>
          </p:cNvSpPr>
          <p:nvPr>
            <p:ph type="body" idx="3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1"/>
          <p:cNvSpPr txBox="1">
            <a:spLocks noGrp="1"/>
          </p:cNvSpPr>
          <p:nvPr>
            <p:ph type="title"/>
          </p:nvPr>
        </p:nvSpPr>
        <p:spPr>
          <a:xfrm>
            <a:off x="400050" y="273844"/>
            <a:ext cx="8346282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body" idx="1"/>
          </p:nvPr>
        </p:nvSpPr>
        <p:spPr>
          <a:xfrm>
            <a:off x="400050" y="1260872"/>
            <a:ext cx="4098131" cy="62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body" idx="2"/>
          </p:nvPr>
        </p:nvSpPr>
        <p:spPr>
          <a:xfrm>
            <a:off x="400050" y="1878806"/>
            <a:ext cx="4098131" cy="2807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411480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4114800" cy="2807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/>
          <p:nvPr/>
        </p:nvSpPr>
        <p:spPr>
          <a:xfrm>
            <a:off x="8471892" y="4790089"/>
            <a:ext cx="248841" cy="256867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1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id" sz="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4" name="Google Shape;54;p31"/>
          <p:cNvCxnSpPr/>
          <p:nvPr/>
        </p:nvCxnSpPr>
        <p:spPr>
          <a:xfrm rot="10800000">
            <a:off x="8868641" y="4918522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5" name="Google Shape;55;p31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1"/>
          <p:cNvSpPr txBox="1">
            <a:spLocks noGrp="1"/>
          </p:cNvSpPr>
          <p:nvPr>
            <p:ph type="body" idx="5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1" name="Google Shape;61;p32"/>
          <p:cNvSpPr/>
          <p:nvPr/>
        </p:nvSpPr>
        <p:spPr>
          <a:xfrm>
            <a:off x="8471892" y="4790089"/>
            <a:ext cx="248841" cy="256867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2"/>
          <p:cNvSpPr txBox="1"/>
          <p:nvPr/>
        </p:nvSpPr>
        <p:spPr>
          <a:xfrm>
            <a:off x="8471892" y="4855955"/>
            <a:ext cx="248841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id" sz="8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8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3" name="Google Shape;63;p32"/>
          <p:cNvCxnSpPr/>
          <p:nvPr/>
        </p:nvCxnSpPr>
        <p:spPr>
          <a:xfrm rot="10800000">
            <a:off x="8868641" y="4918522"/>
            <a:ext cx="27535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4" name="Google Shape;64;p32"/>
          <p:cNvPicPr preferRelativeResize="0"/>
          <p:nvPr/>
        </p:nvPicPr>
        <p:blipFill rotWithShape="1">
          <a:blip r:embed="rId2">
            <a:alphaModFix/>
          </a:blip>
          <a:srcRect l="12562" t="30941" r="12562" b="30941"/>
          <a:stretch/>
        </p:blipFill>
        <p:spPr>
          <a:xfrm>
            <a:off x="423267" y="4860543"/>
            <a:ext cx="560707" cy="11596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2"/>
          <p:cNvSpPr txBox="1">
            <a:spLocks noGrp="1"/>
          </p:cNvSpPr>
          <p:nvPr>
            <p:ph type="body" idx="3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3"/>
          <p:cNvSpPr txBox="1">
            <a:spLocks noGrp="1"/>
          </p:cNvSpPr>
          <p:nvPr>
            <p:ph type="title"/>
          </p:nvPr>
        </p:nvSpPr>
        <p:spPr>
          <a:xfrm>
            <a:off x="400050" y="304800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  <a:defRPr sz="33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body" idx="1"/>
          </p:nvPr>
        </p:nvSpPr>
        <p:spPr>
          <a:xfrm>
            <a:off x="400050" y="1143000"/>
            <a:ext cx="8343900" cy="3489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2">
          <p15:clr>
            <a:srgbClr val="F26B43"/>
          </p15:clr>
        </p15:guide>
        <p15:guide id="2" pos="5508">
          <p15:clr>
            <a:srgbClr val="F26B43"/>
          </p15:clr>
        </p15:guide>
        <p15:guide id="3" orient="horz" pos="2952">
          <p15:clr>
            <a:srgbClr val="F26B43"/>
          </p15:clr>
        </p15:guide>
        <p15:guide id="4" orient="horz" pos="720">
          <p15:clr>
            <a:srgbClr val="F26B43"/>
          </p15:clr>
        </p15:guide>
        <p15:guide id="5" orient="horz" pos="6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7.jp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8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3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/nyc-taxi-trip-duration/notebooks" TargetMode="External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hyperlink" Target="http://www.nyc.gov/html/media/totweb/taxioftomorrow_history.html" TargetMode="External"/><Relationship Id="rId5" Type="http://schemas.openxmlformats.org/officeDocument/2006/relationships/image" Target="../media/image8.png"/><Relationship Id="rId10" Type="http://schemas.openxmlformats.org/officeDocument/2006/relationships/hyperlink" Target="https://lightgbm.readthedocs.io/en/latest/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catboost.ai/docs/concepts/about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"/>
          <p:cNvPicPr preferRelativeResize="0"/>
          <p:nvPr/>
        </p:nvPicPr>
        <p:blipFill rotWithShape="1">
          <a:blip r:embed="rId3">
            <a:alphaModFix/>
          </a:blip>
          <a:srcRect b="1562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1295400"/>
                </a:lnTo>
                <a:lnTo>
                  <a:pt x="5875903" y="1295400"/>
                </a:lnTo>
                <a:cubicBezTo>
                  <a:pt x="5660787" y="1295400"/>
                  <a:pt x="5486401" y="1443234"/>
                  <a:pt x="5486401" y="1625596"/>
                </a:cubicBezTo>
                <a:lnTo>
                  <a:pt x="5486401" y="5232404"/>
                </a:lnTo>
                <a:cubicBezTo>
                  <a:pt x="5486401" y="5414766"/>
                  <a:pt x="5660787" y="5562600"/>
                  <a:pt x="5875903" y="5562600"/>
                </a:cubicBezTo>
                <a:lnTo>
                  <a:pt x="12192000" y="556260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3F3F3F">
                  <a:alpha val="54509"/>
                </a:srgbClr>
              </a:gs>
              <a:gs pos="100000">
                <a:srgbClr val="0C0C0C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"/>
          <p:cNvSpPr/>
          <p:nvPr/>
        </p:nvSpPr>
        <p:spPr>
          <a:xfrm>
            <a:off x="4114800" y="971550"/>
            <a:ext cx="5029199" cy="3200400"/>
          </a:xfrm>
          <a:custGeom>
            <a:avLst/>
            <a:gdLst/>
            <a:ahLst/>
            <a:cxnLst/>
            <a:rect l="l" t="t" r="r" b="b"/>
            <a:pathLst>
              <a:path w="5684604" h="4267200" extrusionOk="0">
                <a:moveTo>
                  <a:pt x="330196" y="0"/>
                </a:moveTo>
                <a:lnTo>
                  <a:pt x="5684604" y="0"/>
                </a:lnTo>
                <a:lnTo>
                  <a:pt x="5684604" y="4267200"/>
                </a:lnTo>
                <a:lnTo>
                  <a:pt x="330196" y="4267200"/>
                </a:lnTo>
                <a:cubicBezTo>
                  <a:pt x="147834" y="4267200"/>
                  <a:pt x="0" y="4119366"/>
                  <a:pt x="0" y="3937004"/>
                </a:cubicBezTo>
                <a:lnTo>
                  <a:pt x="0" y="330196"/>
                </a:lnTo>
                <a:cubicBezTo>
                  <a:pt x="0" y="147834"/>
                  <a:pt x="147834" y="0"/>
                  <a:pt x="330196" y="0"/>
                </a:cubicBezTo>
                <a:close/>
              </a:path>
            </a:pathLst>
          </a:custGeom>
          <a:gradFill>
            <a:gsLst>
              <a:gs pos="0">
                <a:srgbClr val="A2E72E">
                  <a:alpha val="83529"/>
                </a:srgbClr>
              </a:gs>
              <a:gs pos="100000">
                <a:srgbClr val="86BC25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"/>
          <p:cNvSpPr txBox="1"/>
          <p:nvPr/>
        </p:nvSpPr>
        <p:spPr>
          <a:xfrm>
            <a:off x="4398183" y="1452184"/>
            <a:ext cx="4462431" cy="138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chemeClr val="lt1"/>
                </a:solidFill>
                <a:latin typeface="Quattrocento Sans"/>
                <a:sym typeface="Quattrocento Sans"/>
              </a:rPr>
              <a:t>Trip-duration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id" sz="45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Prediction</a:t>
            </a:r>
            <a:r>
              <a:rPr lang="en-US" sz="45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Report</a:t>
            </a:r>
            <a:endParaRPr sz="4500" b="1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45" name="Google Shape;145;p1"/>
          <p:cNvCxnSpPr/>
          <p:nvPr/>
        </p:nvCxnSpPr>
        <p:spPr>
          <a:xfrm rot="10800000">
            <a:off x="2843561" y="3174355"/>
            <a:ext cx="630043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"/>
          <p:cNvSpPr txBox="1"/>
          <p:nvPr/>
        </p:nvSpPr>
        <p:spPr>
          <a:xfrm>
            <a:off x="949037" y="2876841"/>
            <a:ext cx="147905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New York Taxi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7" name="Google Shape;147;p1"/>
          <p:cNvSpPr txBox="1"/>
          <p:nvPr/>
        </p:nvSpPr>
        <p:spPr>
          <a:xfrm>
            <a:off x="5617742" y="3373109"/>
            <a:ext cx="21119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NYC TAXI</a:t>
            </a:r>
            <a:endParaRPr sz="3000" b="1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26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2D172124-12C0-4800-94DB-8EC1DF74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67" y="1262931"/>
            <a:ext cx="2845666" cy="284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8"/>
          <p:cNvSpPr/>
          <p:nvPr/>
        </p:nvSpPr>
        <p:spPr>
          <a:xfrm>
            <a:off x="392908" y="4462462"/>
            <a:ext cx="8322466" cy="2238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2872904" y="-2209"/>
            <a:ext cx="432302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Evaluation</a:t>
            </a:r>
            <a:endParaRPr sz="3600" dirty="0"/>
          </a:p>
        </p:txBody>
      </p:sp>
      <p:sp>
        <p:nvSpPr>
          <p:cNvPr id="404" name="Google Shape;404;p8"/>
          <p:cNvSpPr/>
          <p:nvPr/>
        </p:nvSpPr>
        <p:spPr>
          <a:xfrm>
            <a:off x="263267" y="1731002"/>
            <a:ext cx="3892256" cy="126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forest regressor is the ensemble algorithm of machine learning to continuous prediction. This is for regression problem.</a:t>
            </a: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DF1C1B-CDAB-48A7-8B25-DF18F9416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9890" y="1158694"/>
            <a:ext cx="4580843" cy="3223557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0C1AE4F-EF51-4AA9-9C19-B9607B2FE601}"/>
              </a:ext>
            </a:extLst>
          </p:cNvPr>
          <p:cNvSpPr txBox="1">
            <a:spLocks/>
          </p:cNvSpPr>
          <p:nvPr/>
        </p:nvSpPr>
        <p:spPr>
          <a:xfrm>
            <a:off x="736467" y="1428750"/>
            <a:ext cx="3366903" cy="417195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/>
              <a:buAutoNum type="arabicPeriod"/>
            </a:pPr>
            <a:r>
              <a:rPr lang="en-US"/>
              <a:t>To checking the quality model objectively and how effective model to solve the problem</a:t>
            </a:r>
          </a:p>
          <a:p>
            <a:pPr marL="342900" indent="-342900">
              <a:buFont typeface="Arial"/>
              <a:buAutoNum type="arabicPeriod"/>
            </a:pPr>
            <a:r>
              <a:rPr lang="en-US"/>
              <a:t>Observe the key results on the model</a:t>
            </a:r>
          </a:p>
          <a:p>
            <a:pPr marL="342900" indent="-342900">
              <a:buFont typeface="Arial"/>
              <a:buAutoNum type="arabicPeriod"/>
            </a:pPr>
            <a:r>
              <a:rPr lang="en-US"/>
              <a:t>Ensure the results make sense within the content of the business problem</a:t>
            </a:r>
          </a:p>
          <a:p>
            <a:pPr marL="342900" indent="-342900">
              <a:buFont typeface="Arial"/>
              <a:buAutoNum type="arabicPeriod"/>
            </a:pPr>
            <a:r>
              <a:rPr lang="en-US"/>
              <a:t>Determine whether to proceed to the next step or return to a previous phase</a:t>
            </a:r>
          </a:p>
          <a:p>
            <a:pPr marL="342900" indent="-342900">
              <a:buFont typeface="Arial"/>
              <a:buAutoNum type="arabicPeriod"/>
            </a:pPr>
            <a:r>
              <a:rPr lang="en-US"/>
              <a:t>Repeat as many times necessary </a:t>
            </a:r>
          </a:p>
          <a:p>
            <a:pPr marL="342900" indent="-342900">
              <a:buFont typeface="Arial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69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16EC5E-272D-44F6-A169-9C82676CF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188" y="677591"/>
            <a:ext cx="5057545" cy="3979835"/>
          </a:xfrm>
          <a:prstGeom prst="rect">
            <a:avLst/>
          </a:prstGeom>
        </p:spPr>
      </p:pic>
      <p:pic>
        <p:nvPicPr>
          <p:cNvPr id="398" name="Google Shape;39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2269697" y="-2209"/>
            <a:ext cx="5016881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Deployment/Presenting</a:t>
            </a:r>
            <a:endParaRPr sz="3600" dirty="0"/>
          </a:p>
        </p:txBody>
      </p:sp>
      <p:sp>
        <p:nvSpPr>
          <p:cNvPr id="404" name="Google Shape;404;p8"/>
          <p:cNvSpPr/>
          <p:nvPr/>
        </p:nvSpPr>
        <p:spPr>
          <a:xfrm>
            <a:off x="263267" y="1731002"/>
            <a:ext cx="3892256" cy="126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forest regressor is the ensemble algorithm of machine learning to continuous prediction. This is for regression problem.</a:t>
            </a: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4F6F397-A863-4E67-B190-484C5A53CE01}"/>
              </a:ext>
            </a:extLst>
          </p:cNvPr>
          <p:cNvSpPr txBox="1">
            <a:spLocks/>
          </p:cNvSpPr>
          <p:nvPr/>
        </p:nvSpPr>
        <p:spPr>
          <a:xfrm>
            <a:off x="470356" y="1435483"/>
            <a:ext cx="3099816" cy="424897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Knowledge gained will need to be </a:t>
            </a:r>
            <a:r>
              <a:rPr lang="en-US" b="1" dirty="0"/>
              <a:t>organized </a:t>
            </a:r>
            <a:r>
              <a:rPr lang="en-US" dirty="0"/>
              <a:t>and </a:t>
            </a:r>
            <a:r>
              <a:rPr lang="en-US" b="1" dirty="0"/>
              <a:t>presented </a:t>
            </a:r>
            <a:r>
              <a:rPr lang="en-US" dirty="0"/>
              <a:t>in a way that the </a:t>
            </a:r>
            <a:r>
              <a:rPr lang="en-US" b="1" dirty="0"/>
              <a:t>customer can use </a:t>
            </a:r>
            <a:r>
              <a:rPr lang="en-US" dirty="0"/>
              <a:t>it. However, depending on the requirements, the deployment phase can be as simple as generating a report or as complex as implementing a repeatable data mining process across the enterprise.</a:t>
            </a:r>
          </a:p>
        </p:txBody>
      </p:sp>
    </p:spTree>
    <p:extLst>
      <p:ext uri="{BB962C8B-B14F-4D97-AF65-F5344CB8AC3E}">
        <p14:creationId xmlns:p14="http://schemas.microsoft.com/office/powerpoint/2010/main" val="341038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"/>
          <p:cNvSpPr/>
          <p:nvPr/>
        </p:nvSpPr>
        <p:spPr>
          <a:xfrm>
            <a:off x="971106" y="-863404"/>
            <a:ext cx="7244317" cy="6870307"/>
          </a:xfrm>
          <a:prstGeom prst="flowChartConnector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1958500" y="78531"/>
            <a:ext cx="5239658" cy="4998357"/>
          </a:xfrm>
          <a:prstGeom prst="ellipse">
            <a:avLst/>
          </a:prstGeom>
          <a:solidFill>
            <a:srgbClr val="7F7F7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2913743" y="911585"/>
            <a:ext cx="3316514" cy="332033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"/>
          <p:cNvSpPr txBox="1"/>
          <p:nvPr/>
        </p:nvSpPr>
        <p:spPr>
          <a:xfrm>
            <a:off x="400050" y="2238375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IMPLEMENTATION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2800" b="1" dirty="0">
                <a:solidFill>
                  <a:schemeClr val="dk1"/>
                </a:solidFill>
                <a:latin typeface="Quattrocento Sans"/>
                <a:sym typeface="Quattrocento Sans"/>
              </a:rPr>
              <a:t>CRISP-DM</a:t>
            </a:r>
            <a:endParaRPr sz="2800" dirty="0"/>
          </a:p>
        </p:txBody>
      </p:sp>
      <p:sp>
        <p:nvSpPr>
          <p:cNvPr id="274" name="Google Shape;274;p4"/>
          <p:cNvSpPr/>
          <p:nvPr/>
        </p:nvSpPr>
        <p:spPr>
          <a:xfrm>
            <a:off x="349249" y="4827181"/>
            <a:ext cx="671477" cy="17117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853" y="36003"/>
            <a:ext cx="1658679" cy="955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276641" y="145145"/>
            <a:ext cx="1627440" cy="863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653B3FD8-54B3-4CC0-81CC-D189CE4D0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57" y="0"/>
            <a:ext cx="1074158" cy="10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3D05F9ED-0577-41A8-9F2B-B2232C519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6"/>
            <a:ext cx="1074158" cy="10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"/>
          <p:cNvSpPr/>
          <p:nvPr/>
        </p:nvSpPr>
        <p:spPr>
          <a:xfrm>
            <a:off x="971106" y="-863404"/>
            <a:ext cx="7244317" cy="6870307"/>
          </a:xfrm>
          <a:prstGeom prst="flowChartConnector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1958500" y="78531"/>
            <a:ext cx="5239658" cy="4998357"/>
          </a:xfrm>
          <a:prstGeom prst="ellipse">
            <a:avLst/>
          </a:prstGeom>
          <a:solidFill>
            <a:srgbClr val="7F7F7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2913743" y="911585"/>
            <a:ext cx="3316514" cy="332033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"/>
          <p:cNvSpPr txBox="1"/>
          <p:nvPr/>
        </p:nvSpPr>
        <p:spPr>
          <a:xfrm>
            <a:off x="400050" y="2238375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Business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b="1" dirty="0">
                <a:solidFill>
                  <a:schemeClr val="dk1"/>
                </a:solidFill>
                <a:latin typeface="Quattrocento Sans"/>
                <a:sym typeface="Quattrocento Sans"/>
              </a:rPr>
              <a:t>Understanding</a:t>
            </a:r>
            <a:endParaRPr dirty="0"/>
          </a:p>
        </p:txBody>
      </p:sp>
      <p:sp>
        <p:nvSpPr>
          <p:cNvPr id="274" name="Google Shape;274;p4"/>
          <p:cNvSpPr/>
          <p:nvPr/>
        </p:nvSpPr>
        <p:spPr>
          <a:xfrm>
            <a:off x="349249" y="4827181"/>
            <a:ext cx="671477" cy="17117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853" y="36003"/>
            <a:ext cx="1658679" cy="955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276641" y="145145"/>
            <a:ext cx="1627440" cy="863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653B3FD8-54B3-4CC0-81CC-D189CE4D0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57" y="0"/>
            <a:ext cx="1074158" cy="10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3D05F9ED-0577-41A8-9F2B-B2232C519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6"/>
            <a:ext cx="1074158" cy="10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284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8"/>
          <p:cNvSpPr/>
          <p:nvPr/>
        </p:nvSpPr>
        <p:spPr>
          <a:xfrm>
            <a:off x="392908" y="4462462"/>
            <a:ext cx="8322466" cy="2238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2118965" y="-9566"/>
            <a:ext cx="4025253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Business Problems</a:t>
            </a:r>
            <a:endParaRPr sz="3600" dirty="0"/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EW YORK CITY TAXI 1/24">
            <a:extLst>
              <a:ext uri="{FF2B5EF4-FFF2-40B4-BE49-F238E27FC236}">
                <a16:creationId xmlns:a16="http://schemas.microsoft.com/office/drawing/2014/main" id="{4ABD1256-3038-4077-B0EB-EBE8123F1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5" b="89758" l="0" r="99500">
                        <a14:foregroundMark x1="34400" y1="24182" x2="34400" y2="24182"/>
                        <a14:foregroundMark x1="33200" y1="24893" x2="33200" y2="24893"/>
                        <a14:foregroundMark x1="33200" y1="26174" x2="33200" y2="26174"/>
                        <a14:foregroundMark x1="32900" y1="28023" x2="32900" y2="28023"/>
                        <a14:foregroundMark x1="89800" y1="52489" x2="89800" y2="52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55" y="859506"/>
            <a:ext cx="5540964" cy="389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2135C89-4CC2-42AB-87D1-B216C28B353B}"/>
              </a:ext>
            </a:extLst>
          </p:cNvPr>
          <p:cNvSpPr txBox="1"/>
          <p:nvPr/>
        </p:nvSpPr>
        <p:spPr>
          <a:xfrm>
            <a:off x="691019" y="1249849"/>
            <a:ext cx="468729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The New York City taxicab had humble beginnings.  When the “traditional” metered, gasoline-powered taxicabs began operating in October 1907, they were in tough competition with other forms of transportation throughout the city.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Nowadays, in the era of online 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transportation and application, </a:t>
            </a:r>
          </a:p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+mj-lt"/>
              </a:rPr>
              <a:t>one of  the important thing that </a:t>
            </a:r>
          </a:p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+mj-lt"/>
              </a:rPr>
              <a:t>passenger need is the accurate </a:t>
            </a:r>
          </a:p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+mj-lt"/>
              </a:rPr>
              <a:t>trip duration information in the application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. 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Providing accurate information about ETA is very challenging given road conditions and uncertain circumstances.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6386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DE4DF4-585F-4541-8394-8AB44D7A76B1}"/>
              </a:ext>
            </a:extLst>
          </p:cNvPr>
          <p:cNvSpPr/>
          <p:nvPr/>
        </p:nvSpPr>
        <p:spPr>
          <a:xfrm>
            <a:off x="6555686" y="1937308"/>
            <a:ext cx="1642665" cy="128811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8" name="Google Shape;3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3318179" y="42465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Objectives</a:t>
            </a:r>
            <a:endParaRPr sz="3600" dirty="0"/>
          </a:p>
        </p:txBody>
      </p:sp>
      <p:pic>
        <p:nvPicPr>
          <p:cNvPr id="406" name="Google Shape;40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0ED36F-4C53-42A1-A8A4-5EC66BD8C75F}"/>
              </a:ext>
            </a:extLst>
          </p:cNvPr>
          <p:cNvSpPr txBox="1"/>
          <p:nvPr/>
        </p:nvSpPr>
        <p:spPr>
          <a:xfrm>
            <a:off x="6889065" y="2212031"/>
            <a:ext cx="11534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trip duration </a:t>
            </a:r>
          </a:p>
          <a:p>
            <a:r>
              <a:rPr lang="en-US" dirty="0"/>
              <a:t>in real time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B73201-4274-4AA1-BDAC-9C385973C48C}"/>
              </a:ext>
            </a:extLst>
          </p:cNvPr>
          <p:cNvCxnSpPr/>
          <p:nvPr/>
        </p:nvCxnSpPr>
        <p:spPr>
          <a:xfrm>
            <a:off x="5216056" y="2571750"/>
            <a:ext cx="1089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2" name="Picture 4" descr="How to show duration trip in google map api - Stack Overflow">
            <a:extLst>
              <a:ext uri="{FF2B5EF4-FFF2-40B4-BE49-F238E27FC236}">
                <a16:creationId xmlns:a16="http://schemas.microsoft.com/office/drawing/2014/main" id="{2AD76498-89A7-41A0-9ABF-5AA166D79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56" y="859506"/>
            <a:ext cx="3808730" cy="361249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383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17"/>
          <p:cNvPicPr preferRelativeResize="0"/>
          <p:nvPr/>
        </p:nvPicPr>
        <p:blipFill rotWithShape="1">
          <a:blip r:embed="rId3">
            <a:alphaModFix/>
          </a:blip>
          <a:srcRect l="19540" r="15967" b="332"/>
          <a:stretch/>
        </p:blipFill>
        <p:spPr>
          <a:xfrm>
            <a:off x="4195482" y="0"/>
            <a:ext cx="4548468" cy="4686300"/>
          </a:xfrm>
          <a:custGeom>
            <a:avLst/>
            <a:gdLst/>
            <a:ahLst/>
            <a:cxnLst/>
            <a:rect l="l" t="t" r="r" b="b"/>
            <a:pathLst>
              <a:path w="6064624" h="6248400" extrusionOk="0">
                <a:moveTo>
                  <a:pt x="0" y="0"/>
                </a:moveTo>
                <a:lnTo>
                  <a:pt x="6064624" y="0"/>
                </a:lnTo>
                <a:lnTo>
                  <a:pt x="6064624" y="5976887"/>
                </a:lnTo>
                <a:cubicBezTo>
                  <a:pt x="6064624" y="6126839"/>
                  <a:pt x="5943063" y="6248400"/>
                  <a:pt x="5793111" y="6248400"/>
                </a:cubicBezTo>
                <a:lnTo>
                  <a:pt x="271513" y="6248400"/>
                </a:lnTo>
                <a:cubicBezTo>
                  <a:pt x="121561" y="6248400"/>
                  <a:pt x="0" y="6126839"/>
                  <a:pt x="0" y="5976887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74" name="Google Shape;674;p17"/>
          <p:cNvSpPr/>
          <p:nvPr/>
        </p:nvSpPr>
        <p:spPr>
          <a:xfrm rot="10800000" flipH="1">
            <a:off x="4195482" y="0"/>
            <a:ext cx="4548468" cy="4686300"/>
          </a:xfrm>
          <a:prstGeom prst="round2SameRect">
            <a:avLst>
              <a:gd name="adj1" fmla="val 4477"/>
              <a:gd name="adj2" fmla="val 0"/>
            </a:avLst>
          </a:prstGeom>
          <a:gradFill>
            <a:gsLst>
              <a:gs pos="0">
                <a:srgbClr val="3F3F3F">
                  <a:alpha val="54509"/>
                </a:srgbClr>
              </a:gs>
              <a:gs pos="100000">
                <a:srgbClr val="0C0C0C"/>
              </a:gs>
            </a:gsLst>
            <a:lin ang="189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5" name="Google Shape;675;p17"/>
          <p:cNvGrpSpPr/>
          <p:nvPr/>
        </p:nvGrpSpPr>
        <p:grpSpPr>
          <a:xfrm>
            <a:off x="1489262" y="631820"/>
            <a:ext cx="1022356" cy="1022361"/>
            <a:chOff x="4119563" y="3255963"/>
            <a:chExt cx="346075" cy="346076"/>
          </a:xfrm>
        </p:grpSpPr>
        <p:sp>
          <p:nvSpPr>
            <p:cNvPr id="676" name="Google Shape;676;p17"/>
            <p:cNvSpPr/>
            <p:nvPr/>
          </p:nvSpPr>
          <p:spPr>
            <a:xfrm>
              <a:off x="4119563" y="3360738"/>
              <a:ext cx="136525" cy="241300"/>
            </a:xfrm>
            <a:prstGeom prst="rect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7"/>
            <p:cNvSpPr/>
            <p:nvPr/>
          </p:nvSpPr>
          <p:spPr>
            <a:xfrm>
              <a:off x="4135438" y="3300413"/>
              <a:ext cx="104775" cy="60325"/>
            </a:xfrm>
            <a:prstGeom prst="rect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8" name="Google Shape;678;p17"/>
            <p:cNvCxnSpPr/>
            <p:nvPr/>
          </p:nvCxnSpPr>
          <p:spPr>
            <a:xfrm rot="10800000">
              <a:off x="4179888" y="3255963"/>
              <a:ext cx="0" cy="44450"/>
            </a:xfrm>
            <a:prstGeom prst="straightConnector1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79" name="Google Shape;679;p17"/>
            <p:cNvSpPr/>
            <p:nvPr/>
          </p:nvSpPr>
          <p:spPr>
            <a:xfrm>
              <a:off x="4360863" y="3390901"/>
              <a:ext cx="104775" cy="211138"/>
            </a:xfrm>
            <a:prstGeom prst="rect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4375151" y="3346451"/>
              <a:ext cx="76200" cy="44450"/>
            </a:xfrm>
            <a:prstGeom prst="rect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81" name="Google Shape;681;p17"/>
            <p:cNvCxnSpPr/>
            <p:nvPr/>
          </p:nvCxnSpPr>
          <p:spPr>
            <a:xfrm>
              <a:off x="4256088" y="3451226"/>
              <a:ext cx="104775" cy="0"/>
            </a:xfrm>
            <a:prstGeom prst="straightConnector1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2" name="Google Shape;682;p17"/>
            <p:cNvCxnSpPr/>
            <p:nvPr/>
          </p:nvCxnSpPr>
          <p:spPr>
            <a:xfrm>
              <a:off x="4256088" y="3602038"/>
              <a:ext cx="104775" cy="0"/>
            </a:xfrm>
            <a:prstGeom prst="straightConnector1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3" name="Google Shape;683;p17"/>
            <p:cNvCxnSpPr/>
            <p:nvPr/>
          </p:nvCxnSpPr>
          <p:spPr>
            <a:xfrm>
              <a:off x="4165601" y="3330576"/>
              <a:ext cx="44450" cy="0"/>
            </a:xfrm>
            <a:prstGeom prst="straightConnector1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4" name="Google Shape;684;p17"/>
            <p:cNvCxnSpPr/>
            <p:nvPr/>
          </p:nvCxnSpPr>
          <p:spPr>
            <a:xfrm>
              <a:off x="4149726" y="3390901"/>
              <a:ext cx="76200" cy="0"/>
            </a:xfrm>
            <a:prstGeom prst="straightConnector1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5" name="Google Shape;685;p17"/>
            <p:cNvCxnSpPr/>
            <p:nvPr/>
          </p:nvCxnSpPr>
          <p:spPr>
            <a:xfrm>
              <a:off x="4149726" y="3421063"/>
              <a:ext cx="76200" cy="0"/>
            </a:xfrm>
            <a:prstGeom prst="straightConnector1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6" name="Google Shape;686;p17"/>
            <p:cNvCxnSpPr/>
            <p:nvPr/>
          </p:nvCxnSpPr>
          <p:spPr>
            <a:xfrm>
              <a:off x="4149726" y="3451226"/>
              <a:ext cx="76200" cy="0"/>
            </a:xfrm>
            <a:prstGeom prst="straightConnector1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7" name="Google Shape;687;p17"/>
            <p:cNvCxnSpPr/>
            <p:nvPr/>
          </p:nvCxnSpPr>
          <p:spPr>
            <a:xfrm>
              <a:off x="4149726" y="3481388"/>
              <a:ext cx="76200" cy="0"/>
            </a:xfrm>
            <a:prstGeom prst="straightConnector1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8" name="Google Shape;688;p17"/>
            <p:cNvCxnSpPr/>
            <p:nvPr/>
          </p:nvCxnSpPr>
          <p:spPr>
            <a:xfrm>
              <a:off x="4149726" y="3511551"/>
              <a:ext cx="76200" cy="0"/>
            </a:xfrm>
            <a:prstGeom prst="straightConnector1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9" name="Google Shape;689;p17"/>
            <p:cNvCxnSpPr/>
            <p:nvPr/>
          </p:nvCxnSpPr>
          <p:spPr>
            <a:xfrm>
              <a:off x="4149726" y="3541713"/>
              <a:ext cx="76200" cy="0"/>
            </a:xfrm>
            <a:prstGeom prst="straightConnector1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0" name="Google Shape;690;p17"/>
            <p:cNvCxnSpPr/>
            <p:nvPr/>
          </p:nvCxnSpPr>
          <p:spPr>
            <a:xfrm>
              <a:off x="4391026" y="3421063"/>
              <a:ext cx="44450" cy="0"/>
            </a:xfrm>
            <a:prstGeom prst="straightConnector1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1" name="Google Shape;691;p17"/>
            <p:cNvCxnSpPr/>
            <p:nvPr/>
          </p:nvCxnSpPr>
          <p:spPr>
            <a:xfrm>
              <a:off x="4391026" y="3451226"/>
              <a:ext cx="44450" cy="0"/>
            </a:xfrm>
            <a:prstGeom prst="straightConnector1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2" name="Google Shape;692;p17"/>
            <p:cNvCxnSpPr/>
            <p:nvPr/>
          </p:nvCxnSpPr>
          <p:spPr>
            <a:xfrm>
              <a:off x="4391026" y="3481388"/>
              <a:ext cx="44450" cy="0"/>
            </a:xfrm>
            <a:prstGeom prst="straightConnector1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3" name="Google Shape;693;p17"/>
            <p:cNvCxnSpPr/>
            <p:nvPr/>
          </p:nvCxnSpPr>
          <p:spPr>
            <a:xfrm>
              <a:off x="4391026" y="3511551"/>
              <a:ext cx="44450" cy="0"/>
            </a:xfrm>
            <a:prstGeom prst="straightConnector1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4" name="Google Shape;694;p17"/>
            <p:cNvCxnSpPr/>
            <p:nvPr/>
          </p:nvCxnSpPr>
          <p:spPr>
            <a:xfrm>
              <a:off x="4391026" y="3541713"/>
              <a:ext cx="44450" cy="0"/>
            </a:xfrm>
            <a:prstGeom prst="straightConnector1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5" name="Google Shape;695;p17"/>
            <p:cNvCxnSpPr/>
            <p:nvPr/>
          </p:nvCxnSpPr>
          <p:spPr>
            <a:xfrm>
              <a:off x="4286251" y="3481388"/>
              <a:ext cx="44450" cy="0"/>
            </a:xfrm>
            <a:prstGeom prst="straightConnector1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6" name="Google Shape;696;p17"/>
            <p:cNvCxnSpPr/>
            <p:nvPr/>
          </p:nvCxnSpPr>
          <p:spPr>
            <a:xfrm>
              <a:off x="4286251" y="3511551"/>
              <a:ext cx="44450" cy="0"/>
            </a:xfrm>
            <a:prstGeom prst="straightConnector1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7" name="Google Shape;697;p17"/>
            <p:cNvCxnSpPr/>
            <p:nvPr/>
          </p:nvCxnSpPr>
          <p:spPr>
            <a:xfrm>
              <a:off x="4286251" y="3541713"/>
              <a:ext cx="44450" cy="0"/>
            </a:xfrm>
            <a:prstGeom prst="straightConnector1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98" name="Google Shape;698;p17"/>
            <p:cNvSpPr/>
            <p:nvPr/>
          </p:nvSpPr>
          <p:spPr>
            <a:xfrm>
              <a:off x="4165601" y="3571876"/>
              <a:ext cx="30163" cy="30163"/>
            </a:xfrm>
            <a:prstGeom prst="rect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17"/>
            <p:cNvSpPr/>
            <p:nvPr/>
          </p:nvSpPr>
          <p:spPr>
            <a:xfrm>
              <a:off x="4405313" y="3571876"/>
              <a:ext cx="30163" cy="30163"/>
            </a:xfrm>
            <a:prstGeom prst="rect">
              <a:avLst/>
            </a:prstGeom>
            <a:noFill/>
            <a:ln w="317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0" name="Google Shape;700;p17"/>
          <p:cNvSpPr/>
          <p:nvPr/>
        </p:nvSpPr>
        <p:spPr>
          <a:xfrm>
            <a:off x="400050" y="2231744"/>
            <a:ext cx="4283818" cy="2078616"/>
          </a:xfrm>
          <a:prstGeom prst="roundRect">
            <a:avLst>
              <a:gd name="adj" fmla="val 14130"/>
            </a:avLst>
          </a:prstGeom>
          <a:solidFill>
            <a:schemeClr val="lt1"/>
          </a:solidFill>
          <a:ln>
            <a:noFill/>
          </a:ln>
          <a:effectLst>
            <a:outerShdw blurRad="508000" dist="381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7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702" name="Google Shape;702;p17"/>
          <p:cNvSpPr txBox="1">
            <a:spLocks noGrp="1"/>
          </p:cNvSpPr>
          <p:nvPr>
            <p:ph type="title" idx="4294967295"/>
          </p:nvPr>
        </p:nvSpPr>
        <p:spPr>
          <a:xfrm>
            <a:off x="1369788" y="2705100"/>
            <a:ext cx="2344341" cy="112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</a:pPr>
            <a:r>
              <a:rPr lang="id" sz="2700" dirty="0"/>
              <a:t>Root Mean Square </a:t>
            </a:r>
            <a:r>
              <a:rPr lang="en-US" sz="2700" dirty="0"/>
              <a:t>Logarithmic </a:t>
            </a:r>
            <a:r>
              <a:rPr lang="id" sz="2700" dirty="0"/>
              <a:t>Error (RMSE)</a:t>
            </a:r>
            <a:endParaRPr sz="1100" dirty="0"/>
          </a:p>
        </p:txBody>
      </p:sp>
      <p:cxnSp>
        <p:nvCxnSpPr>
          <p:cNvPr id="703" name="Google Shape;703;p17"/>
          <p:cNvCxnSpPr/>
          <p:nvPr/>
        </p:nvCxnSpPr>
        <p:spPr>
          <a:xfrm>
            <a:off x="1523112" y="2231746"/>
            <a:ext cx="437745" cy="0"/>
          </a:xfrm>
          <a:prstGeom prst="straightConnector1">
            <a:avLst/>
          </a:prstGeom>
          <a:noFill/>
          <a:ln w="8890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4" name="Google Shape;704;p17"/>
          <p:cNvSpPr/>
          <p:nvPr/>
        </p:nvSpPr>
        <p:spPr>
          <a:xfrm>
            <a:off x="5047606" y="239152"/>
            <a:ext cx="3008106" cy="1415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14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Root mean square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logarithmic</a:t>
            </a:r>
            <a:r>
              <a:rPr lang="id" sz="14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error is quadratic scoring rule that also measure the average magnitude of the error. It’s the square root of the average of squared difference between prediction and actual observation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with logarithmic condition.</a:t>
            </a:r>
            <a:endParaRPr sz="1400" b="0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05" name="Google Shape;70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17"/>
          <p:cNvSpPr txBox="1"/>
          <p:nvPr/>
        </p:nvSpPr>
        <p:spPr>
          <a:xfrm>
            <a:off x="492550" y="4930194"/>
            <a:ext cx="537092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https://medium.com/human-in-a-machine-world/mae-and-rmse-which-metric-is-better-e60ac3bde13d</a:t>
            </a:r>
            <a:endParaRPr/>
          </a:p>
        </p:txBody>
      </p:sp>
      <p:pic>
        <p:nvPicPr>
          <p:cNvPr id="39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0E04EBE1-036A-4B65-84DF-030DBCC04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842" y="-10771"/>
            <a:ext cx="1074158" cy="10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32AC52-4659-4256-85A3-71BBEB8BF65C}"/>
              </a:ext>
            </a:extLst>
          </p:cNvPr>
          <p:cNvSpPr/>
          <p:nvPr/>
        </p:nvSpPr>
        <p:spPr>
          <a:xfrm>
            <a:off x="114941" y="17683"/>
            <a:ext cx="32832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Success Criteria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1A344-6891-43BE-928F-BB4E7BA19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0701" y="1814599"/>
            <a:ext cx="3378316" cy="772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CD7A39-236E-48C8-84BB-88B393B3AE4A}"/>
              </a:ext>
            </a:extLst>
          </p:cNvPr>
          <p:cNvSpPr txBox="1"/>
          <p:nvPr/>
        </p:nvSpPr>
        <p:spPr>
          <a:xfrm>
            <a:off x="4802588" y="2949934"/>
            <a:ext cx="38802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chemeClr val="bg1"/>
                </a:solidFill>
                <a:effectLst/>
                <a:latin typeface="Helvetica Neue"/>
              </a:rPr>
              <a:t>ϵ</a:t>
            </a:r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 = i</a:t>
            </a:r>
            <a:r>
              <a:rPr lang="en-US" dirty="0">
                <a:solidFill>
                  <a:schemeClr val="bg1"/>
                </a:solidFill>
              </a:rPr>
              <a:t>s the RMSLE value(score)</a:t>
            </a:r>
          </a:p>
          <a:p>
            <a:r>
              <a:rPr lang="en-US" dirty="0">
                <a:solidFill>
                  <a:schemeClr val="bg1"/>
                </a:solidFill>
              </a:rPr>
              <a:t>n = the total number of observations in the (public/private) data set, </a:t>
            </a:r>
          </a:p>
          <a:p>
            <a:r>
              <a:rPr lang="en-US" dirty="0">
                <a:solidFill>
                  <a:schemeClr val="bg1"/>
                </a:solidFill>
              </a:rPr>
              <a:t>pi = is your prediction of trip duration</a:t>
            </a:r>
          </a:p>
          <a:p>
            <a:r>
              <a:rPr lang="en-US" dirty="0">
                <a:solidFill>
                  <a:schemeClr val="bg1"/>
                </a:solidFill>
              </a:rPr>
              <a:t>ai = is the actual trip duration for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</a:rPr>
              <a:t>log(x) = is the natural logarithmic of x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"/>
          <p:cNvSpPr/>
          <p:nvPr/>
        </p:nvSpPr>
        <p:spPr>
          <a:xfrm>
            <a:off x="971106" y="-863404"/>
            <a:ext cx="7244317" cy="6870307"/>
          </a:xfrm>
          <a:prstGeom prst="flowChartConnector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6"/>
          <p:cNvSpPr/>
          <p:nvPr/>
        </p:nvSpPr>
        <p:spPr>
          <a:xfrm>
            <a:off x="1958500" y="78531"/>
            <a:ext cx="5239658" cy="4998357"/>
          </a:xfrm>
          <a:prstGeom prst="ellipse">
            <a:avLst/>
          </a:prstGeom>
          <a:solidFill>
            <a:srgbClr val="7F7F7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6"/>
          <p:cNvSpPr/>
          <p:nvPr/>
        </p:nvSpPr>
        <p:spPr>
          <a:xfrm>
            <a:off x="2913743" y="911585"/>
            <a:ext cx="3316514" cy="332033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6"/>
          <p:cNvSpPr txBox="1"/>
          <p:nvPr/>
        </p:nvSpPr>
        <p:spPr>
          <a:xfrm>
            <a:off x="400050" y="2238375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Understanding</a:t>
            </a:r>
            <a:endParaRPr dirty="0"/>
          </a:p>
        </p:txBody>
      </p:sp>
      <p:sp>
        <p:nvSpPr>
          <p:cNvPr id="316" name="Google Shape;316;p6"/>
          <p:cNvSpPr/>
          <p:nvPr/>
        </p:nvSpPr>
        <p:spPr>
          <a:xfrm>
            <a:off x="349249" y="4827181"/>
            <a:ext cx="671477" cy="17117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B55011E7-5580-421A-AADE-E107BD255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57" y="0"/>
            <a:ext cx="1074158" cy="10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57F1E9EC-302C-4ECC-A875-D8BC1B1F2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6"/>
            <a:ext cx="1074158" cy="10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8"/>
          <p:cNvSpPr/>
          <p:nvPr/>
        </p:nvSpPr>
        <p:spPr>
          <a:xfrm>
            <a:off x="392908" y="4462462"/>
            <a:ext cx="8322466" cy="2238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2717635" y="192756"/>
            <a:ext cx="3543797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Original Data</a:t>
            </a:r>
            <a:endParaRPr sz="3600" dirty="0"/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2934C2-1AC6-49A5-A1B3-E49659289E7A}"/>
              </a:ext>
            </a:extLst>
          </p:cNvPr>
          <p:cNvSpPr/>
          <p:nvPr/>
        </p:nvSpPr>
        <p:spPr>
          <a:xfrm>
            <a:off x="575838" y="1410370"/>
            <a:ext cx="151996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train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8ABB84-F821-45C6-88CE-AF9714F82C78}"/>
              </a:ext>
            </a:extLst>
          </p:cNvPr>
          <p:cNvSpPr/>
          <p:nvPr/>
        </p:nvSpPr>
        <p:spPr>
          <a:xfrm>
            <a:off x="6313529" y="1410369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test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BB96F2-0F42-4AA4-B681-93F2FC492402}"/>
              </a:ext>
            </a:extLst>
          </p:cNvPr>
          <p:cNvCxnSpPr/>
          <p:nvPr/>
        </p:nvCxnSpPr>
        <p:spPr>
          <a:xfrm>
            <a:off x="4508385" y="1561438"/>
            <a:ext cx="0" cy="3492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DC01F6-3BF1-4800-A86D-C43E161297E4}"/>
              </a:ext>
            </a:extLst>
          </p:cNvPr>
          <p:cNvSpPr txBox="1"/>
          <p:nvPr/>
        </p:nvSpPr>
        <p:spPr>
          <a:xfrm>
            <a:off x="635981" y="1931836"/>
            <a:ext cx="30738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Vendor_id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Pickup_time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Dropoff_time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Passenger_count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Pickup_latitude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Pickup_longitude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Dropoff_longitude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Dropoff_latitude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Store_and_fwd_flag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Trip_duration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786C4B-D872-429C-AE02-1140AA24B713}"/>
              </a:ext>
            </a:extLst>
          </p:cNvPr>
          <p:cNvSpPr txBox="1"/>
          <p:nvPr/>
        </p:nvSpPr>
        <p:spPr>
          <a:xfrm>
            <a:off x="4776626" y="1931836"/>
            <a:ext cx="30738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Vendor_id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Pickup_time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Passenger_count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Pickup_latitude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Pickup_longitude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Dropoff_longitude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Dropoff_latitude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Store_and_fwd_flag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Trip_duration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46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8"/>
          <p:cNvSpPr/>
          <p:nvPr/>
        </p:nvSpPr>
        <p:spPr>
          <a:xfrm>
            <a:off x="392908" y="4462462"/>
            <a:ext cx="8322466" cy="2238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371474" y="82421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Distribution of Variables (train)</a:t>
            </a:r>
            <a:endParaRPr sz="3600" dirty="0"/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FA44DA-704E-47A7-B1C3-0191F9DDBF93}"/>
              </a:ext>
            </a:extLst>
          </p:cNvPr>
          <p:cNvSpPr txBox="1"/>
          <p:nvPr/>
        </p:nvSpPr>
        <p:spPr>
          <a:xfrm>
            <a:off x="262392" y="749171"/>
            <a:ext cx="1614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use np.log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DBBA17-090E-457B-A121-60E90E00FE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180039"/>
            <a:ext cx="9144000" cy="297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47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"/>
          <p:cNvPicPr preferRelativeResize="0"/>
          <p:nvPr/>
        </p:nvPicPr>
        <p:blipFill rotWithShape="1">
          <a:blip r:embed="rId3">
            <a:alphaModFix/>
          </a:blip>
          <a:srcRect r="2627" b="1195"/>
          <a:stretch/>
        </p:blipFill>
        <p:spPr>
          <a:xfrm>
            <a:off x="400050" y="0"/>
            <a:ext cx="2941320" cy="4476750"/>
          </a:xfrm>
          <a:custGeom>
            <a:avLst/>
            <a:gdLst/>
            <a:ahLst/>
            <a:cxnLst/>
            <a:rect l="l" t="t" r="r" b="b"/>
            <a:pathLst>
              <a:path w="3921760" h="5969000" extrusionOk="0">
                <a:moveTo>
                  <a:pt x="0" y="0"/>
                </a:moveTo>
                <a:lnTo>
                  <a:pt x="3921760" y="0"/>
                </a:lnTo>
                <a:lnTo>
                  <a:pt x="3921760" y="5638200"/>
                </a:lnTo>
                <a:cubicBezTo>
                  <a:pt x="3921760" y="5820896"/>
                  <a:pt x="3773656" y="5969000"/>
                  <a:pt x="3590960" y="5969000"/>
                </a:cubicBezTo>
                <a:lnTo>
                  <a:pt x="330800" y="5969000"/>
                </a:lnTo>
                <a:cubicBezTo>
                  <a:pt x="148104" y="5969000"/>
                  <a:pt x="0" y="5820896"/>
                  <a:pt x="0" y="563820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5" name="Google Shape;155;p2"/>
          <p:cNvSpPr/>
          <p:nvPr/>
        </p:nvSpPr>
        <p:spPr>
          <a:xfrm>
            <a:off x="400050" y="-14177"/>
            <a:ext cx="2941320" cy="4476750"/>
          </a:xfrm>
          <a:custGeom>
            <a:avLst/>
            <a:gdLst/>
            <a:ahLst/>
            <a:cxnLst/>
            <a:rect l="l" t="t" r="r" b="b"/>
            <a:pathLst>
              <a:path w="3921760" h="5969000" extrusionOk="0">
                <a:moveTo>
                  <a:pt x="0" y="0"/>
                </a:moveTo>
                <a:lnTo>
                  <a:pt x="3921760" y="0"/>
                </a:lnTo>
                <a:lnTo>
                  <a:pt x="3921760" y="5638200"/>
                </a:lnTo>
                <a:cubicBezTo>
                  <a:pt x="3921760" y="5820896"/>
                  <a:pt x="3773656" y="5969000"/>
                  <a:pt x="3590960" y="5969000"/>
                </a:cubicBezTo>
                <a:lnTo>
                  <a:pt x="330800" y="5969000"/>
                </a:lnTo>
                <a:cubicBezTo>
                  <a:pt x="148104" y="5969000"/>
                  <a:pt x="0" y="5820896"/>
                  <a:pt x="0" y="5638200"/>
                </a:cubicBezTo>
                <a:close/>
              </a:path>
            </a:pathLst>
          </a:custGeom>
          <a:gradFill>
            <a:gsLst>
              <a:gs pos="0">
                <a:srgbClr val="3F3F3F">
                  <a:alpha val="54509"/>
                </a:srgbClr>
              </a:gs>
              <a:gs pos="100000">
                <a:srgbClr val="0C0C0C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title"/>
          </p:nvPr>
        </p:nvSpPr>
        <p:spPr>
          <a:xfrm>
            <a:off x="576943" y="471976"/>
            <a:ext cx="7990115" cy="332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r>
              <a:rPr lang="en-US" sz="4400" dirty="0">
                <a:solidFill>
                  <a:schemeClr val="lt1"/>
                </a:solidFill>
              </a:rPr>
              <a:t>Objectives</a:t>
            </a:r>
            <a:endParaRPr sz="4400" dirty="0"/>
          </a:p>
        </p:txBody>
      </p:sp>
      <p:sp>
        <p:nvSpPr>
          <p:cNvPr id="157" name="Google Shape;157;p2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158" name="Google Shape;158;p2"/>
          <p:cNvSpPr/>
          <p:nvPr/>
        </p:nvSpPr>
        <p:spPr>
          <a:xfrm>
            <a:off x="2519569" y="1142280"/>
            <a:ext cx="4763302" cy="3334469"/>
          </a:xfrm>
          <a:prstGeom prst="roundRect">
            <a:avLst>
              <a:gd name="adj" fmla="val 7072"/>
            </a:avLst>
          </a:prstGeom>
          <a:gradFill>
            <a:gsLst>
              <a:gs pos="0">
                <a:srgbClr val="7F7F7F"/>
              </a:gs>
              <a:gs pos="48000">
                <a:srgbClr val="595959"/>
              </a:gs>
              <a:gs pos="100000">
                <a:srgbClr val="3F3F3F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2"/>
          <p:cNvGrpSpPr/>
          <p:nvPr/>
        </p:nvGrpSpPr>
        <p:grpSpPr>
          <a:xfrm>
            <a:off x="867003" y="1708185"/>
            <a:ext cx="864931" cy="872906"/>
            <a:chOff x="2684463" y="3619500"/>
            <a:chExt cx="344487" cy="347663"/>
          </a:xfrm>
        </p:grpSpPr>
        <p:sp>
          <p:nvSpPr>
            <p:cNvPr id="160" name="Google Shape;160;p2"/>
            <p:cNvSpPr/>
            <p:nvPr/>
          </p:nvSpPr>
          <p:spPr>
            <a:xfrm>
              <a:off x="2728913" y="3709988"/>
              <a:ext cx="180975" cy="257175"/>
            </a:xfrm>
            <a:prstGeom prst="rect">
              <a:avLst/>
            </a:pr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684463" y="3619500"/>
              <a:ext cx="90488" cy="241300"/>
            </a:xfrm>
            <a:custGeom>
              <a:avLst/>
              <a:gdLst/>
              <a:ahLst/>
              <a:cxnLst/>
              <a:rect l="l" t="t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728913" y="3619500"/>
              <a:ext cx="225425" cy="90488"/>
            </a:xfrm>
            <a:custGeom>
              <a:avLst/>
              <a:gdLst/>
              <a:ahLst/>
              <a:cxnLst/>
              <a:rect l="l" t="t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3" name="Google Shape;163;p2"/>
            <p:cNvCxnSpPr/>
            <p:nvPr/>
          </p:nvCxnSpPr>
          <p:spPr>
            <a:xfrm>
              <a:off x="2819400" y="3770313"/>
              <a:ext cx="60325" cy="0"/>
            </a:xfrm>
            <a:prstGeom prst="straightConnector1">
              <a:avLst/>
            </a:pr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2"/>
            <p:cNvCxnSpPr/>
            <p:nvPr/>
          </p:nvCxnSpPr>
          <p:spPr>
            <a:xfrm>
              <a:off x="2819400" y="3830638"/>
              <a:ext cx="60325" cy="0"/>
            </a:xfrm>
            <a:prstGeom prst="straightConnector1">
              <a:avLst/>
            </a:pr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" name="Google Shape;165;p2"/>
            <p:cNvCxnSpPr/>
            <p:nvPr/>
          </p:nvCxnSpPr>
          <p:spPr>
            <a:xfrm>
              <a:off x="2819400" y="3892550"/>
              <a:ext cx="60325" cy="0"/>
            </a:xfrm>
            <a:prstGeom prst="straightConnector1">
              <a:avLst/>
            </a:pr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6" name="Google Shape;166;p2"/>
            <p:cNvSpPr/>
            <p:nvPr/>
          </p:nvSpPr>
          <p:spPr>
            <a:xfrm>
              <a:off x="2759075" y="3740150"/>
              <a:ext cx="38100" cy="30163"/>
            </a:xfrm>
            <a:custGeom>
              <a:avLst/>
              <a:gdLst/>
              <a:ahLst/>
              <a:cxnLst/>
              <a:rect l="l" t="t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759075" y="3800475"/>
              <a:ext cx="38100" cy="30163"/>
            </a:xfrm>
            <a:custGeom>
              <a:avLst/>
              <a:gdLst/>
              <a:ahLst/>
              <a:cxnLst/>
              <a:rect l="l" t="t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84500" y="3702050"/>
              <a:ext cx="44450" cy="265113"/>
            </a:xfrm>
            <a:custGeom>
              <a:avLst/>
              <a:gdLst/>
              <a:ahLst/>
              <a:cxnLst/>
              <a:rect l="l" t="t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9" name="Google Shape;169;p2"/>
            <p:cNvCxnSpPr/>
            <p:nvPr/>
          </p:nvCxnSpPr>
          <p:spPr>
            <a:xfrm>
              <a:off x="2984500" y="3937000"/>
              <a:ext cx="44450" cy="0"/>
            </a:xfrm>
            <a:prstGeom prst="straightConnector1">
              <a:avLst/>
            </a:pr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0" name="Google Shape;170;p2"/>
            <p:cNvCxnSpPr/>
            <p:nvPr/>
          </p:nvCxnSpPr>
          <p:spPr>
            <a:xfrm>
              <a:off x="2984500" y="3830638"/>
              <a:ext cx="44450" cy="0"/>
            </a:xfrm>
            <a:prstGeom prst="straightConnector1">
              <a:avLst/>
            </a:pr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" name="Google Shape;171;p2"/>
            <p:cNvSpPr/>
            <p:nvPr/>
          </p:nvSpPr>
          <p:spPr>
            <a:xfrm>
              <a:off x="2954338" y="3717925"/>
              <a:ext cx="30163" cy="136525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2"/>
          <p:cNvSpPr txBox="1"/>
          <p:nvPr/>
        </p:nvSpPr>
        <p:spPr>
          <a:xfrm>
            <a:off x="2836677" y="1561989"/>
            <a:ext cx="1798706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Quattrocento Sans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Understanding CRISP-DM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 txBox="1"/>
          <p:nvPr/>
        </p:nvSpPr>
        <p:spPr>
          <a:xfrm>
            <a:off x="2836677" y="3202853"/>
            <a:ext cx="1798706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Quattrocento Sans"/>
              <a:buNone/>
            </a:pPr>
            <a:r>
              <a:rPr lang="en-US" sz="2000" b="1" dirty="0">
                <a:solidFill>
                  <a:schemeClr val="lt1"/>
                </a:solidFill>
                <a:latin typeface="Quattrocento Sans"/>
                <a:sym typeface="Quattrocento Sans"/>
              </a:rPr>
              <a:t>Example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Quattrocento Sans"/>
              <a:buNone/>
            </a:pPr>
            <a:r>
              <a:rPr lang="en-US" sz="2000" b="1" dirty="0">
                <a:solidFill>
                  <a:schemeClr val="lt1"/>
                </a:solidFill>
                <a:latin typeface="Quattrocento Sans"/>
                <a:sym typeface="Quattrocento Sans"/>
              </a:rPr>
              <a:t>CRISP-DM Implementation 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029200" y="1142281"/>
            <a:ext cx="4114800" cy="3334468"/>
          </a:xfrm>
          <a:custGeom>
            <a:avLst/>
            <a:gdLst/>
            <a:ahLst/>
            <a:cxnLst/>
            <a:rect l="l" t="t" r="r" b="b"/>
            <a:pathLst>
              <a:path w="5486400" h="4445958" extrusionOk="0">
                <a:moveTo>
                  <a:pt x="314418" y="0"/>
                </a:moveTo>
                <a:lnTo>
                  <a:pt x="5486400" y="0"/>
                </a:lnTo>
                <a:lnTo>
                  <a:pt x="5486400" y="4445958"/>
                </a:lnTo>
                <a:lnTo>
                  <a:pt x="314418" y="4445958"/>
                </a:lnTo>
                <a:cubicBezTo>
                  <a:pt x="140770" y="4445958"/>
                  <a:pt x="0" y="4305188"/>
                  <a:pt x="0" y="4131540"/>
                </a:cubicBezTo>
                <a:lnTo>
                  <a:pt x="0" y="314418"/>
                </a:lnTo>
                <a:cubicBezTo>
                  <a:pt x="0" y="140770"/>
                  <a:pt x="140770" y="0"/>
                  <a:pt x="3144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0" dist="381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4846320" y="1420659"/>
            <a:ext cx="365760" cy="365760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 txBox="1"/>
          <p:nvPr/>
        </p:nvSpPr>
        <p:spPr>
          <a:xfrm>
            <a:off x="4901220" y="1478889"/>
            <a:ext cx="25596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eorgia"/>
              <a:buNone/>
            </a:pPr>
            <a:r>
              <a:rPr lang="id" sz="1800" b="1" i="1" u="none" strike="noStrike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"/>
          <p:cNvSpPr txBox="1"/>
          <p:nvPr/>
        </p:nvSpPr>
        <p:spPr>
          <a:xfrm>
            <a:off x="4901220" y="2066345"/>
            <a:ext cx="25596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eorgia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"/>
          <p:cNvSpPr txBox="1"/>
          <p:nvPr/>
        </p:nvSpPr>
        <p:spPr>
          <a:xfrm>
            <a:off x="4901220" y="2678626"/>
            <a:ext cx="25596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eorgia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3468" y="1142275"/>
            <a:ext cx="3327533" cy="3334475"/>
          </a:xfrm>
          <a:prstGeom prst="rect">
            <a:avLst/>
          </a:prstGeom>
          <a:noFill/>
          <a:ln>
            <a:noFill/>
          </a:ln>
          <a:effectLst>
            <a:outerShdw blurRad="508000" dist="38100" dir="2700000" algn="tl" rotWithShape="0">
              <a:srgbClr val="000000">
                <a:alpha val="20000"/>
              </a:srgbClr>
            </a:outerShdw>
          </a:effectLst>
        </p:spPr>
      </p:pic>
      <p:pic>
        <p:nvPicPr>
          <p:cNvPr id="189" name="Google Shape;18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80;p2">
            <a:extLst>
              <a:ext uri="{FF2B5EF4-FFF2-40B4-BE49-F238E27FC236}">
                <a16:creationId xmlns:a16="http://schemas.microsoft.com/office/drawing/2014/main" id="{37B16116-2992-4EE6-BF7A-9FBA4B1C6ACF}"/>
              </a:ext>
            </a:extLst>
          </p:cNvPr>
          <p:cNvSpPr/>
          <p:nvPr/>
        </p:nvSpPr>
        <p:spPr>
          <a:xfrm>
            <a:off x="4846320" y="3103073"/>
            <a:ext cx="365760" cy="365760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81;p2">
            <a:extLst>
              <a:ext uri="{FF2B5EF4-FFF2-40B4-BE49-F238E27FC236}">
                <a16:creationId xmlns:a16="http://schemas.microsoft.com/office/drawing/2014/main" id="{9CEB2F12-6FC0-4CAE-871B-0218A46DB041}"/>
              </a:ext>
            </a:extLst>
          </p:cNvPr>
          <p:cNvSpPr txBox="1"/>
          <p:nvPr/>
        </p:nvSpPr>
        <p:spPr>
          <a:xfrm>
            <a:off x="4901220" y="3136692"/>
            <a:ext cx="25596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eorgia"/>
              <a:buNone/>
            </a:pPr>
            <a:r>
              <a:rPr lang="id" sz="1800" b="1" i="1" u="none" strike="noStrike" cap="none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A225C806-667D-47CE-96EF-202A8AE24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842" y="21885"/>
            <a:ext cx="1074158" cy="10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189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8"/>
          <p:cNvSpPr/>
          <p:nvPr/>
        </p:nvSpPr>
        <p:spPr>
          <a:xfrm>
            <a:off x="392908" y="4462462"/>
            <a:ext cx="8322466" cy="2238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371474" y="82421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Distribution of Target Variables (train)</a:t>
            </a:r>
            <a:endParaRPr sz="3600" dirty="0"/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5E6603-1C7B-4D3A-9551-B9EC5C1FC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55" y="1059049"/>
            <a:ext cx="9106689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52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8"/>
          <p:cNvSpPr/>
          <p:nvPr/>
        </p:nvSpPr>
        <p:spPr>
          <a:xfrm>
            <a:off x="392908" y="4462462"/>
            <a:ext cx="8322466" cy="2238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371474" y="82421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Distribution of Target Variables (train)</a:t>
            </a:r>
            <a:endParaRPr sz="3600" dirty="0"/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F5D655-1C7B-4607-8A10-03836506D7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13" y="749171"/>
            <a:ext cx="7058021" cy="42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08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B03103-1984-4352-93E0-5BEC9B721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1" y="830085"/>
            <a:ext cx="4105848" cy="4001058"/>
          </a:xfrm>
          <a:prstGeom prst="rect">
            <a:avLst/>
          </a:prstGeom>
        </p:spPr>
      </p:pic>
      <p:pic>
        <p:nvPicPr>
          <p:cNvPr id="398" name="Google Shape;39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371474" y="82421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Outliers of Target Variables (train)</a:t>
            </a:r>
            <a:endParaRPr sz="3600" dirty="0"/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0C03CB-5DB7-4858-9771-981D254B6D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474" y="882265"/>
            <a:ext cx="3888188" cy="368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27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8"/>
          <p:cNvSpPr/>
          <p:nvPr/>
        </p:nvSpPr>
        <p:spPr>
          <a:xfrm>
            <a:off x="392908" y="4462462"/>
            <a:ext cx="8322466" cy="2238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2717635" y="192756"/>
            <a:ext cx="3691114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Adding New Data</a:t>
            </a:r>
            <a:endParaRPr sz="3600" dirty="0"/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2934C2-1AC6-49A5-A1B3-E49659289E7A}"/>
              </a:ext>
            </a:extLst>
          </p:cNvPr>
          <p:cNvSpPr/>
          <p:nvPr/>
        </p:nvSpPr>
        <p:spPr>
          <a:xfrm>
            <a:off x="575838" y="1410370"/>
            <a:ext cx="151996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train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8ABB84-F821-45C6-88CE-AF9714F82C78}"/>
              </a:ext>
            </a:extLst>
          </p:cNvPr>
          <p:cNvSpPr/>
          <p:nvPr/>
        </p:nvSpPr>
        <p:spPr>
          <a:xfrm>
            <a:off x="6313529" y="1410369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test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BB96F2-0F42-4AA4-B681-93F2FC492402}"/>
              </a:ext>
            </a:extLst>
          </p:cNvPr>
          <p:cNvCxnSpPr/>
          <p:nvPr/>
        </p:nvCxnSpPr>
        <p:spPr>
          <a:xfrm>
            <a:off x="4508385" y="1561438"/>
            <a:ext cx="0" cy="3492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DC01F6-3BF1-4800-A86D-C43E161297E4}"/>
              </a:ext>
            </a:extLst>
          </p:cNvPr>
          <p:cNvSpPr txBox="1"/>
          <p:nvPr/>
        </p:nvSpPr>
        <p:spPr>
          <a:xfrm>
            <a:off x="635981" y="1931836"/>
            <a:ext cx="30738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weekofYear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dayofMonth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dayofWeek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distance_haversine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distance_dummy_manhattan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786C4B-D872-429C-AE02-1140AA24B713}"/>
              </a:ext>
            </a:extLst>
          </p:cNvPr>
          <p:cNvSpPr txBox="1"/>
          <p:nvPr/>
        </p:nvSpPr>
        <p:spPr>
          <a:xfrm>
            <a:off x="4776626" y="1931836"/>
            <a:ext cx="30738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weekofYear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dayofMonth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dayofWeek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distance_haversine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distance_dummy_manhattan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76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371474" y="82421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Distribution of Target Variables (train)</a:t>
            </a:r>
            <a:endParaRPr sz="3600" dirty="0"/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2872C4-1C2D-4D56-8A4B-EBA5CD5096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60" y="1280623"/>
            <a:ext cx="8984975" cy="3181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8181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8"/>
          <p:cNvSpPr/>
          <p:nvPr/>
        </p:nvSpPr>
        <p:spPr>
          <a:xfrm>
            <a:off x="392908" y="4462462"/>
            <a:ext cx="8322466" cy="2238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371474" y="82421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Distribution of Target Variables (train)</a:t>
            </a:r>
            <a:endParaRPr sz="3600" dirty="0"/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79EF05-71DB-4C56-BDB3-CEE1145B8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269" y="1099747"/>
            <a:ext cx="8913412" cy="2959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79782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8"/>
          <p:cNvSpPr/>
          <p:nvPr/>
        </p:nvSpPr>
        <p:spPr>
          <a:xfrm>
            <a:off x="392908" y="4462462"/>
            <a:ext cx="8322466" cy="2238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371474" y="82421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Distribution of Target Variables (train)</a:t>
            </a:r>
            <a:endParaRPr sz="3600" dirty="0"/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E3C8C6-1AA6-4C3F-B47B-CF75A3B41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3664" y="1005032"/>
            <a:ext cx="6799207" cy="34377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2474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371474" y="82421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Outliers of Target Variables (train)</a:t>
            </a:r>
            <a:endParaRPr sz="3600" dirty="0"/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BEFB9F-34C4-4995-8F71-8C0595294B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61" y="1066669"/>
            <a:ext cx="8961121" cy="3010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7317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371474" y="82421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Outliers of Target Variables (train)</a:t>
            </a:r>
            <a:endParaRPr sz="3600" dirty="0"/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81F6A1-CD8D-4AD4-8BEE-F42DD9BCD1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16" y="1105831"/>
            <a:ext cx="8953168" cy="2931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5941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371474" y="82421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Outliers of Target Variables (train)</a:t>
            </a:r>
            <a:endParaRPr sz="3600" dirty="0"/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98D12E-BEFF-4C5F-BF21-CE42ADEE57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625" y="921281"/>
            <a:ext cx="7148794" cy="35743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92092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"/>
          <p:cNvPicPr preferRelativeResize="0"/>
          <p:nvPr/>
        </p:nvPicPr>
        <p:blipFill rotWithShape="1">
          <a:blip r:embed="rId3">
            <a:alphaModFix/>
          </a:blip>
          <a:srcRect r="2627" b="1195"/>
          <a:stretch/>
        </p:blipFill>
        <p:spPr>
          <a:xfrm>
            <a:off x="537351" y="248085"/>
            <a:ext cx="2941320" cy="4476750"/>
          </a:xfrm>
          <a:custGeom>
            <a:avLst/>
            <a:gdLst/>
            <a:ahLst/>
            <a:cxnLst/>
            <a:rect l="l" t="t" r="r" b="b"/>
            <a:pathLst>
              <a:path w="3921760" h="5969000" extrusionOk="0">
                <a:moveTo>
                  <a:pt x="0" y="0"/>
                </a:moveTo>
                <a:lnTo>
                  <a:pt x="3921760" y="0"/>
                </a:lnTo>
                <a:lnTo>
                  <a:pt x="3921760" y="5638200"/>
                </a:lnTo>
                <a:cubicBezTo>
                  <a:pt x="3921760" y="5820896"/>
                  <a:pt x="3773656" y="5969000"/>
                  <a:pt x="3590960" y="5969000"/>
                </a:cubicBezTo>
                <a:lnTo>
                  <a:pt x="330800" y="5969000"/>
                </a:lnTo>
                <a:cubicBezTo>
                  <a:pt x="148104" y="5969000"/>
                  <a:pt x="0" y="5820896"/>
                  <a:pt x="0" y="563820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5" name="Google Shape;155;p2"/>
          <p:cNvSpPr/>
          <p:nvPr/>
        </p:nvSpPr>
        <p:spPr>
          <a:xfrm>
            <a:off x="522200" y="248934"/>
            <a:ext cx="7123620" cy="4476750"/>
          </a:xfrm>
          <a:custGeom>
            <a:avLst/>
            <a:gdLst/>
            <a:ahLst/>
            <a:cxnLst/>
            <a:rect l="l" t="t" r="r" b="b"/>
            <a:pathLst>
              <a:path w="3921760" h="5969000" extrusionOk="0">
                <a:moveTo>
                  <a:pt x="0" y="0"/>
                </a:moveTo>
                <a:lnTo>
                  <a:pt x="3921760" y="0"/>
                </a:lnTo>
                <a:lnTo>
                  <a:pt x="3921760" y="5638200"/>
                </a:lnTo>
                <a:cubicBezTo>
                  <a:pt x="3921760" y="5820896"/>
                  <a:pt x="3773656" y="5969000"/>
                  <a:pt x="3590960" y="5969000"/>
                </a:cubicBezTo>
                <a:lnTo>
                  <a:pt x="330800" y="5969000"/>
                </a:lnTo>
                <a:cubicBezTo>
                  <a:pt x="148104" y="5969000"/>
                  <a:pt x="0" y="5820896"/>
                  <a:pt x="0" y="5638200"/>
                </a:cubicBezTo>
                <a:close/>
              </a:path>
            </a:pathLst>
          </a:custGeom>
          <a:gradFill>
            <a:gsLst>
              <a:gs pos="0">
                <a:srgbClr val="3F3F3F">
                  <a:alpha val="54509"/>
                </a:srgbClr>
              </a:gs>
              <a:gs pos="100000">
                <a:srgbClr val="0C0C0C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title"/>
          </p:nvPr>
        </p:nvSpPr>
        <p:spPr>
          <a:xfrm>
            <a:off x="2703453" y="332556"/>
            <a:ext cx="7990115" cy="332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r>
              <a:rPr lang="id" sz="2400" dirty="0">
                <a:solidFill>
                  <a:schemeClr val="lt1"/>
                </a:solidFill>
              </a:rPr>
              <a:t>Table of Contents</a:t>
            </a:r>
            <a:endParaRPr sz="1100" dirty="0"/>
          </a:p>
        </p:txBody>
      </p:sp>
      <p:sp>
        <p:nvSpPr>
          <p:cNvPr id="157" name="Google Shape;157;p2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grpSp>
        <p:nvGrpSpPr>
          <p:cNvPr id="159" name="Google Shape;159;p2"/>
          <p:cNvGrpSpPr/>
          <p:nvPr/>
        </p:nvGrpSpPr>
        <p:grpSpPr>
          <a:xfrm>
            <a:off x="867003" y="1708185"/>
            <a:ext cx="864931" cy="872906"/>
            <a:chOff x="2684463" y="3619500"/>
            <a:chExt cx="344487" cy="347663"/>
          </a:xfrm>
        </p:grpSpPr>
        <p:sp>
          <p:nvSpPr>
            <p:cNvPr id="160" name="Google Shape;160;p2"/>
            <p:cNvSpPr/>
            <p:nvPr/>
          </p:nvSpPr>
          <p:spPr>
            <a:xfrm>
              <a:off x="2728913" y="3709988"/>
              <a:ext cx="180975" cy="257175"/>
            </a:xfrm>
            <a:prstGeom prst="rect">
              <a:avLst/>
            </a:pr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684463" y="3619500"/>
              <a:ext cx="90488" cy="241300"/>
            </a:xfrm>
            <a:custGeom>
              <a:avLst/>
              <a:gdLst/>
              <a:ahLst/>
              <a:cxnLst/>
              <a:rect l="l" t="t" r="r" b="b"/>
              <a:pathLst>
                <a:path w="24" h="64" extrusionOk="0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728913" y="3619500"/>
              <a:ext cx="225425" cy="90488"/>
            </a:xfrm>
            <a:custGeom>
              <a:avLst/>
              <a:gdLst/>
              <a:ahLst/>
              <a:cxnLst/>
              <a:rect l="l" t="t" r="r" b="b"/>
              <a:pathLst>
                <a:path w="60" h="24" extrusionOk="0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3" name="Google Shape;163;p2"/>
            <p:cNvCxnSpPr/>
            <p:nvPr/>
          </p:nvCxnSpPr>
          <p:spPr>
            <a:xfrm>
              <a:off x="2819400" y="3770313"/>
              <a:ext cx="60325" cy="0"/>
            </a:xfrm>
            <a:prstGeom prst="straightConnector1">
              <a:avLst/>
            </a:pr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2"/>
            <p:cNvCxnSpPr/>
            <p:nvPr/>
          </p:nvCxnSpPr>
          <p:spPr>
            <a:xfrm>
              <a:off x="2819400" y="3830638"/>
              <a:ext cx="60325" cy="0"/>
            </a:xfrm>
            <a:prstGeom prst="straightConnector1">
              <a:avLst/>
            </a:pr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" name="Google Shape;165;p2"/>
            <p:cNvCxnSpPr/>
            <p:nvPr/>
          </p:nvCxnSpPr>
          <p:spPr>
            <a:xfrm>
              <a:off x="2819400" y="3892550"/>
              <a:ext cx="60325" cy="0"/>
            </a:xfrm>
            <a:prstGeom prst="straightConnector1">
              <a:avLst/>
            </a:pr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6" name="Google Shape;166;p2"/>
            <p:cNvSpPr/>
            <p:nvPr/>
          </p:nvSpPr>
          <p:spPr>
            <a:xfrm>
              <a:off x="2759075" y="3740150"/>
              <a:ext cx="38100" cy="30163"/>
            </a:xfrm>
            <a:custGeom>
              <a:avLst/>
              <a:gdLst/>
              <a:ahLst/>
              <a:cxnLst/>
              <a:rect l="l" t="t" r="r" b="b"/>
              <a:pathLst>
                <a:path w="24" h="19" extrusionOk="0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759075" y="3800475"/>
              <a:ext cx="38100" cy="30163"/>
            </a:xfrm>
            <a:custGeom>
              <a:avLst/>
              <a:gdLst/>
              <a:ahLst/>
              <a:cxnLst/>
              <a:rect l="l" t="t" r="r" b="b"/>
              <a:pathLst>
                <a:path w="24" h="19" extrusionOk="0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84500" y="3702050"/>
              <a:ext cx="44450" cy="265113"/>
            </a:xfrm>
            <a:custGeom>
              <a:avLst/>
              <a:gdLst/>
              <a:ahLst/>
              <a:cxnLst/>
              <a:rect l="l" t="t" r="r" b="b"/>
              <a:pathLst>
                <a:path w="12" h="70" extrusionOk="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9" name="Google Shape;169;p2"/>
            <p:cNvCxnSpPr/>
            <p:nvPr/>
          </p:nvCxnSpPr>
          <p:spPr>
            <a:xfrm>
              <a:off x="2984500" y="3937000"/>
              <a:ext cx="44450" cy="0"/>
            </a:xfrm>
            <a:prstGeom prst="straightConnector1">
              <a:avLst/>
            </a:pr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0" name="Google Shape;170;p2"/>
            <p:cNvCxnSpPr/>
            <p:nvPr/>
          </p:nvCxnSpPr>
          <p:spPr>
            <a:xfrm>
              <a:off x="2984500" y="3830638"/>
              <a:ext cx="44450" cy="0"/>
            </a:xfrm>
            <a:prstGeom prst="straightConnector1">
              <a:avLst/>
            </a:pr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" name="Google Shape;171;p2"/>
            <p:cNvSpPr/>
            <p:nvPr/>
          </p:nvSpPr>
          <p:spPr>
            <a:xfrm>
              <a:off x="2954338" y="3717925"/>
              <a:ext cx="30163" cy="136525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412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2"/>
          <p:cNvSpPr txBox="1"/>
          <p:nvPr/>
        </p:nvSpPr>
        <p:spPr>
          <a:xfrm>
            <a:off x="3208045" y="3478425"/>
            <a:ext cx="1798706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Quattrocento Sans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72;p2">
            <a:extLst>
              <a:ext uri="{FF2B5EF4-FFF2-40B4-BE49-F238E27FC236}">
                <a16:creationId xmlns:a16="http://schemas.microsoft.com/office/drawing/2014/main" id="{1E91CF86-2D35-4ECA-A878-BC3303677B12}"/>
              </a:ext>
            </a:extLst>
          </p:cNvPr>
          <p:cNvSpPr txBox="1"/>
          <p:nvPr/>
        </p:nvSpPr>
        <p:spPr>
          <a:xfrm>
            <a:off x="3200499" y="1311413"/>
            <a:ext cx="1798706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Quattrocento Sans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59EF76F-E578-425F-BE55-2D1A576A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934735"/>
              </p:ext>
            </p:extLst>
          </p:nvPr>
        </p:nvGraphicFramePr>
        <p:xfrm>
          <a:off x="2213428" y="1207418"/>
          <a:ext cx="513953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9330">
                  <a:extLst>
                    <a:ext uri="{9D8B030D-6E8A-4147-A177-3AD203B41FA5}">
                      <a16:colId xmlns:a16="http://schemas.microsoft.com/office/drawing/2014/main" val="4276718510"/>
                    </a:ext>
                  </a:extLst>
                </a:gridCol>
                <a:gridCol w="1140203">
                  <a:extLst>
                    <a:ext uri="{9D8B030D-6E8A-4147-A177-3AD203B41FA5}">
                      <a16:colId xmlns:a16="http://schemas.microsoft.com/office/drawing/2014/main" val="1960694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4025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j-lt"/>
                          <a:ea typeface="Quattrocento Sans"/>
                          <a:cs typeface="Quattrocento Sans"/>
                          <a:sym typeface="Quattrocento Sans"/>
                        </a:rPr>
                        <a:t>CRISP-DM Explanation</a:t>
                      </a:r>
                      <a:endParaRPr lang="en-US" sz="1200" b="0" i="0" u="none" strike="noStrike" cap="none" dirty="0">
                        <a:solidFill>
                          <a:schemeClr val="tx1"/>
                        </a:solidFill>
                        <a:latin typeface="+mj-lt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047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Business Understanding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087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Data Understanding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369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Data Preparation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858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latin typeface="+mj-lt"/>
                          <a:ea typeface="Quattrocento Sans"/>
                          <a:cs typeface="Quattrocento Sans"/>
                          <a:sym typeface="Quattrocento Sans"/>
                        </a:rPr>
                        <a:t>Modelling &amp; Evaluation</a:t>
                      </a:r>
                      <a:endParaRPr lang="en-US" sz="1200" b="1" i="0" u="none" strike="noStrike" cap="none" dirty="0">
                        <a:solidFill>
                          <a:schemeClr val="tx1"/>
                        </a:solidFill>
                        <a:latin typeface="+mj-lt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509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243574"/>
                  </a:ext>
                </a:extLst>
              </a:tr>
            </a:tbl>
          </a:graphicData>
        </a:graphic>
      </p:graphicFrame>
      <p:pic>
        <p:nvPicPr>
          <p:cNvPr id="5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A69A6117-3F5D-40EE-A649-18D7E8A6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842" y="21885"/>
            <a:ext cx="1074158" cy="10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"/>
          <p:cNvSpPr/>
          <p:nvPr/>
        </p:nvSpPr>
        <p:spPr>
          <a:xfrm>
            <a:off x="971106" y="-863404"/>
            <a:ext cx="7244317" cy="6870307"/>
          </a:xfrm>
          <a:prstGeom prst="flowChartConnector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6"/>
          <p:cNvSpPr/>
          <p:nvPr/>
        </p:nvSpPr>
        <p:spPr>
          <a:xfrm>
            <a:off x="1958500" y="78531"/>
            <a:ext cx="5239658" cy="4998357"/>
          </a:xfrm>
          <a:prstGeom prst="ellipse">
            <a:avLst/>
          </a:prstGeom>
          <a:solidFill>
            <a:srgbClr val="7F7F7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6"/>
          <p:cNvSpPr/>
          <p:nvPr/>
        </p:nvSpPr>
        <p:spPr>
          <a:xfrm>
            <a:off x="2913743" y="911585"/>
            <a:ext cx="3316514" cy="332033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6"/>
          <p:cNvSpPr txBox="1"/>
          <p:nvPr/>
        </p:nvSpPr>
        <p:spPr>
          <a:xfrm>
            <a:off x="400050" y="2238375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Preparation</a:t>
            </a:r>
            <a:endParaRPr dirty="0"/>
          </a:p>
        </p:txBody>
      </p:sp>
      <p:sp>
        <p:nvSpPr>
          <p:cNvPr id="316" name="Google Shape;316;p6"/>
          <p:cNvSpPr/>
          <p:nvPr/>
        </p:nvSpPr>
        <p:spPr>
          <a:xfrm>
            <a:off x="349249" y="4827181"/>
            <a:ext cx="671477" cy="17117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B55011E7-5580-421A-AADE-E107BD255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57" y="0"/>
            <a:ext cx="1074158" cy="10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57F1E9EC-302C-4ECC-A875-D8BC1B1F2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6"/>
            <a:ext cx="1074158" cy="10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481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8"/>
          <p:cNvSpPr/>
          <p:nvPr/>
        </p:nvSpPr>
        <p:spPr>
          <a:xfrm>
            <a:off x="392908" y="4462462"/>
            <a:ext cx="8322466" cy="2238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400050" y="304800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Distribution of Target Variables (train)</a:t>
            </a:r>
            <a:endParaRPr sz="3600" dirty="0"/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C81EA6-08D8-4A59-ABE8-9180E30382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035" y="1131973"/>
            <a:ext cx="4151989" cy="32925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CB40A7-D081-4481-846B-7752740FFC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8977" y="1074142"/>
            <a:ext cx="4151988" cy="340822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8"/>
          <p:cNvSpPr/>
          <p:nvPr/>
        </p:nvSpPr>
        <p:spPr>
          <a:xfrm>
            <a:off x="392908" y="4462462"/>
            <a:ext cx="8322466" cy="2238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371474" y="82421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Distribution of Target Variables (train)</a:t>
            </a:r>
            <a:endParaRPr sz="3600" dirty="0"/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FA44DA-704E-47A7-B1C3-0191F9DDBF93}"/>
              </a:ext>
            </a:extLst>
          </p:cNvPr>
          <p:cNvSpPr txBox="1"/>
          <p:nvPr/>
        </p:nvSpPr>
        <p:spPr>
          <a:xfrm>
            <a:off x="262392" y="749171"/>
            <a:ext cx="3140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use np.log to normalize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65D86-8090-44F3-B1C4-E0902AD6BC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524" y="1116749"/>
            <a:ext cx="4794064" cy="3463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2C5D2-8A95-4513-93FE-75173A9E24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4409" y="1222807"/>
            <a:ext cx="4444570" cy="33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02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371474" y="82421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Outliers of Target Variables (train)</a:t>
            </a:r>
            <a:endParaRPr sz="3600" dirty="0"/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6C2F19-15A1-4573-B697-A7C295A58D9B}"/>
              </a:ext>
            </a:extLst>
          </p:cNvPr>
          <p:cNvSpPr txBox="1"/>
          <p:nvPr/>
        </p:nvSpPr>
        <p:spPr>
          <a:xfrm>
            <a:off x="204746" y="749171"/>
            <a:ext cx="46872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capping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6745CB-10A6-4148-9607-0DA298AB9E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2" y="1337054"/>
            <a:ext cx="8984975" cy="2898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490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371474" y="82421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Outliers of Target Variables (train)</a:t>
            </a:r>
            <a:endParaRPr sz="3600" dirty="0"/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52F93E-1E8F-4AA8-BDE8-9D85D541A8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1461" y="810946"/>
            <a:ext cx="5109362" cy="389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25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4"/>
          <p:cNvSpPr/>
          <p:nvPr/>
        </p:nvSpPr>
        <p:spPr>
          <a:xfrm>
            <a:off x="971106" y="-863404"/>
            <a:ext cx="7244317" cy="6870307"/>
          </a:xfrm>
          <a:prstGeom prst="flowChartConnector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4"/>
          <p:cNvSpPr/>
          <p:nvPr/>
        </p:nvSpPr>
        <p:spPr>
          <a:xfrm>
            <a:off x="1958500" y="78531"/>
            <a:ext cx="5239658" cy="4998357"/>
          </a:xfrm>
          <a:prstGeom prst="ellipse">
            <a:avLst/>
          </a:prstGeom>
          <a:solidFill>
            <a:srgbClr val="7F7F7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4"/>
          <p:cNvSpPr/>
          <p:nvPr/>
        </p:nvSpPr>
        <p:spPr>
          <a:xfrm>
            <a:off x="2913743" y="911585"/>
            <a:ext cx="3316514" cy="332033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4"/>
          <p:cNvSpPr txBox="1"/>
          <p:nvPr/>
        </p:nvSpPr>
        <p:spPr>
          <a:xfrm>
            <a:off x="400050" y="2238375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b="1" dirty="0">
                <a:solidFill>
                  <a:schemeClr val="dk1"/>
                </a:solidFill>
                <a:latin typeface="Quattrocento Sans"/>
                <a:sym typeface="Quattrocento Sans"/>
              </a:rPr>
              <a:t>Modelling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b="1" dirty="0">
                <a:solidFill>
                  <a:schemeClr val="dk1"/>
                </a:solidFill>
                <a:latin typeface="Quattrocento Sans"/>
                <a:sym typeface="Quattrocento Sans"/>
              </a:rPr>
              <a:t>&amp;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b="1" dirty="0">
                <a:solidFill>
                  <a:schemeClr val="dk1"/>
                </a:solidFill>
                <a:latin typeface="Quattrocento Sans"/>
                <a:sym typeface="Quattrocento Sans"/>
              </a:rPr>
              <a:t>Evaluation</a:t>
            </a:r>
            <a:endParaRPr dirty="0"/>
          </a:p>
        </p:txBody>
      </p:sp>
      <p:sp>
        <p:nvSpPr>
          <p:cNvPr id="583" name="Google Shape;583;p14"/>
          <p:cNvSpPr/>
          <p:nvPr/>
        </p:nvSpPr>
        <p:spPr>
          <a:xfrm>
            <a:off x="349249" y="4827181"/>
            <a:ext cx="671477" cy="17117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E407188C-E874-4D1C-B7E6-2E01BF675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57" y="21276"/>
            <a:ext cx="1074158" cy="10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5C636544-A2FA-4C1A-89C9-076BCDBCE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32"/>
            <a:ext cx="1074158" cy="10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7" descr="A person sitting at a table using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28882" t="1055" r="12967" b="961"/>
          <a:stretch/>
        </p:blipFill>
        <p:spPr>
          <a:xfrm>
            <a:off x="4572000" y="0"/>
            <a:ext cx="4171950" cy="4686300"/>
          </a:xfrm>
          <a:custGeom>
            <a:avLst/>
            <a:gdLst/>
            <a:ahLst/>
            <a:cxnLst/>
            <a:rect l="l" t="t" r="r" b="b"/>
            <a:pathLst>
              <a:path w="5562600" h="6248400" extrusionOk="0">
                <a:moveTo>
                  <a:pt x="0" y="0"/>
                </a:moveTo>
                <a:lnTo>
                  <a:pt x="5562600" y="0"/>
                </a:lnTo>
                <a:lnTo>
                  <a:pt x="5562600" y="6172415"/>
                </a:lnTo>
                <a:cubicBezTo>
                  <a:pt x="5562600" y="6214380"/>
                  <a:pt x="5528580" y="6248400"/>
                  <a:pt x="5486615" y="6248400"/>
                </a:cubicBezTo>
                <a:lnTo>
                  <a:pt x="75985" y="6248400"/>
                </a:lnTo>
                <a:cubicBezTo>
                  <a:pt x="34020" y="6248400"/>
                  <a:pt x="0" y="6214380"/>
                  <a:pt x="0" y="617241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26" name="Google Shape;326;p7"/>
          <p:cNvSpPr/>
          <p:nvPr/>
        </p:nvSpPr>
        <p:spPr>
          <a:xfrm rot="10800000" flipH="1">
            <a:off x="4561392" y="-16157"/>
            <a:ext cx="4171950" cy="4686300"/>
          </a:xfrm>
          <a:prstGeom prst="round2SameRect">
            <a:avLst>
              <a:gd name="adj1" fmla="val 1366"/>
              <a:gd name="adj2" fmla="val 0"/>
            </a:avLst>
          </a:prstGeom>
          <a:gradFill>
            <a:gsLst>
              <a:gs pos="0">
                <a:srgbClr val="3F3F3F">
                  <a:alpha val="69411"/>
                </a:srgbClr>
              </a:gs>
              <a:gs pos="100000">
                <a:srgbClr val="0C0C0C"/>
              </a:gs>
            </a:gsLst>
            <a:lin ang="189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7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328" name="Google Shape;328;p7"/>
          <p:cNvSpPr txBox="1">
            <a:spLocks noGrp="1"/>
          </p:cNvSpPr>
          <p:nvPr>
            <p:ph type="title" idx="4294967295"/>
          </p:nvPr>
        </p:nvSpPr>
        <p:spPr>
          <a:xfrm>
            <a:off x="480673" y="2253854"/>
            <a:ext cx="3507581" cy="1245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id" sz="3600"/>
              <a:t>Modelling</a:t>
            </a:r>
            <a:br>
              <a:rPr lang="id" sz="3600"/>
            </a:br>
            <a:r>
              <a:rPr lang="id" sz="3600"/>
              <a:t>Technique</a:t>
            </a:r>
            <a:endParaRPr sz="1100"/>
          </a:p>
        </p:txBody>
      </p:sp>
      <p:grpSp>
        <p:nvGrpSpPr>
          <p:cNvPr id="329" name="Google Shape;329;p7"/>
          <p:cNvGrpSpPr/>
          <p:nvPr/>
        </p:nvGrpSpPr>
        <p:grpSpPr>
          <a:xfrm>
            <a:off x="1992503" y="1631782"/>
            <a:ext cx="571840" cy="569218"/>
            <a:chOff x="1889126" y="11113"/>
            <a:chExt cx="346075" cy="344488"/>
          </a:xfrm>
        </p:grpSpPr>
        <p:sp>
          <p:nvSpPr>
            <p:cNvPr id="330" name="Google Shape;330;p7"/>
            <p:cNvSpPr/>
            <p:nvPr/>
          </p:nvSpPr>
          <p:spPr>
            <a:xfrm>
              <a:off x="2009776" y="11113"/>
              <a:ext cx="225425" cy="195263"/>
            </a:xfrm>
            <a:custGeom>
              <a:avLst/>
              <a:gdLst/>
              <a:ahLst/>
              <a:cxnLst/>
              <a:rect l="l" t="t" r="r" b="b"/>
              <a:pathLst>
                <a:path w="142" h="123" extrusionOk="0">
                  <a:moveTo>
                    <a:pt x="52" y="85"/>
                  </a:moveTo>
                  <a:lnTo>
                    <a:pt x="71" y="85"/>
                  </a:lnTo>
                  <a:lnTo>
                    <a:pt x="71" y="123"/>
                  </a:lnTo>
                  <a:lnTo>
                    <a:pt x="109" y="85"/>
                  </a:lnTo>
                  <a:lnTo>
                    <a:pt x="142" y="85"/>
                  </a:lnTo>
                  <a:lnTo>
                    <a:pt x="142" y="0"/>
                  </a:lnTo>
                  <a:lnTo>
                    <a:pt x="0" y="0"/>
                  </a:lnTo>
                  <a:lnTo>
                    <a:pt x="0" y="38"/>
                  </a:lnTo>
                </a:path>
              </a:pathLst>
            </a:custGeom>
            <a:solidFill>
              <a:schemeClr val="lt1"/>
            </a:solidFill>
            <a:ln w="142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1889126" y="244476"/>
              <a:ext cx="225425" cy="111125"/>
            </a:xfrm>
            <a:custGeom>
              <a:avLst/>
              <a:gdLst/>
              <a:ahLst/>
              <a:cxnLst/>
              <a:rect l="l" t="t" r="r" b="b"/>
              <a:pathLst>
                <a:path w="60" h="30" extrusionOk="0">
                  <a:moveTo>
                    <a:pt x="22" y="1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2" y="16"/>
                    <a:pt x="0" y="20"/>
                    <a:pt x="0" y="2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20"/>
                    <a:pt x="58" y="16"/>
                    <a:pt x="54" y="15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chemeClr val="lt1"/>
            </a:solidFill>
            <a:ln w="142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1941514" y="112713"/>
              <a:ext cx="117475" cy="142875"/>
            </a:xfrm>
            <a:prstGeom prst="ellipse">
              <a:avLst/>
            </a:prstGeom>
            <a:solidFill>
              <a:schemeClr val="lt1"/>
            </a:solidFill>
            <a:ln w="142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1941514" y="157163"/>
              <a:ext cx="117475" cy="26988"/>
            </a:xfrm>
            <a:custGeom>
              <a:avLst/>
              <a:gdLst/>
              <a:ahLst/>
              <a:cxnLst/>
              <a:rect l="l" t="t" r="r" b="b"/>
              <a:pathLst>
                <a:path w="31" h="7" extrusionOk="0">
                  <a:moveTo>
                    <a:pt x="31" y="5"/>
                  </a:moveTo>
                  <a:cubicBezTo>
                    <a:pt x="31" y="6"/>
                    <a:pt x="30" y="6"/>
                    <a:pt x="30" y="6"/>
                  </a:cubicBezTo>
                  <a:cubicBezTo>
                    <a:pt x="24" y="7"/>
                    <a:pt x="21" y="5"/>
                    <a:pt x="18" y="0"/>
                  </a:cubicBezTo>
                  <a:cubicBezTo>
                    <a:pt x="16" y="3"/>
                    <a:pt x="11" y="6"/>
                    <a:pt x="6" y="6"/>
                  </a:cubicBezTo>
                  <a:cubicBezTo>
                    <a:pt x="4" y="6"/>
                    <a:pt x="2" y="5"/>
                    <a:pt x="0" y="4"/>
                  </a:cubicBezTo>
                </a:path>
              </a:pathLst>
            </a:custGeom>
            <a:solidFill>
              <a:schemeClr val="lt1"/>
            </a:solidFill>
            <a:ln w="142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2166939" y="77788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1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2122489" y="77788"/>
              <a:ext cx="14288" cy="15875"/>
            </a:xfrm>
            <a:custGeom>
              <a:avLst/>
              <a:gdLst/>
              <a:ahLst/>
              <a:cxnLst/>
              <a:rect l="l" t="t" r="r" b="b"/>
              <a:pathLst>
                <a:path w="9" h="10" extrusionOk="0">
                  <a:moveTo>
                    <a:pt x="9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2076451" y="77788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1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7"/>
          <p:cNvSpPr/>
          <p:nvPr/>
        </p:nvSpPr>
        <p:spPr>
          <a:xfrm>
            <a:off x="4328095" y="1499137"/>
            <a:ext cx="487809" cy="487809"/>
          </a:xfrm>
          <a:prstGeom prst="roundRect">
            <a:avLst>
              <a:gd name="adj" fmla="val 50000"/>
            </a:avLst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7"/>
          <p:cNvSpPr/>
          <p:nvPr/>
        </p:nvSpPr>
        <p:spPr>
          <a:xfrm>
            <a:off x="4328095" y="2832225"/>
            <a:ext cx="487809" cy="487809"/>
          </a:xfrm>
          <a:prstGeom prst="roundRect">
            <a:avLst>
              <a:gd name="adj" fmla="val 50000"/>
            </a:avLst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7"/>
          <p:cNvSpPr/>
          <p:nvPr/>
        </p:nvSpPr>
        <p:spPr>
          <a:xfrm>
            <a:off x="5108589" y="1442941"/>
            <a:ext cx="3360496" cy="53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LightGBM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Regresor</a:t>
            </a:r>
            <a:endParaRPr sz="1400" b="0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2" name="Google Shape;342;p7"/>
          <p:cNvSpPr/>
          <p:nvPr/>
        </p:nvSpPr>
        <p:spPr>
          <a:xfrm>
            <a:off x="5119002" y="2845456"/>
            <a:ext cx="3360496" cy="53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CatBoost</a:t>
            </a:r>
            <a:endParaRPr sz="1400" b="0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3" name="Google Shape;343;p7"/>
          <p:cNvSpPr/>
          <p:nvPr/>
        </p:nvSpPr>
        <p:spPr>
          <a:xfrm>
            <a:off x="5108589" y="1978166"/>
            <a:ext cx="3360496" cy="53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4" name="Google Shape;344;p7"/>
          <p:cNvSpPr/>
          <p:nvPr/>
        </p:nvSpPr>
        <p:spPr>
          <a:xfrm>
            <a:off x="5108589" y="2810322"/>
            <a:ext cx="3360496" cy="53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45" name="Google Shape;345;p7"/>
          <p:cNvGrpSpPr/>
          <p:nvPr/>
        </p:nvGrpSpPr>
        <p:grpSpPr>
          <a:xfrm>
            <a:off x="4474943" y="1645537"/>
            <a:ext cx="194114" cy="195010"/>
            <a:chOff x="7005638" y="3978275"/>
            <a:chExt cx="344488" cy="346076"/>
          </a:xfrm>
        </p:grpSpPr>
        <p:cxnSp>
          <p:nvCxnSpPr>
            <p:cNvPr id="346" name="Google Shape;346;p7"/>
            <p:cNvCxnSpPr/>
            <p:nvPr/>
          </p:nvCxnSpPr>
          <p:spPr>
            <a:xfrm>
              <a:off x="7050088" y="4068763"/>
              <a:ext cx="68263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7"/>
            <p:cNvCxnSpPr/>
            <p:nvPr/>
          </p:nvCxnSpPr>
          <p:spPr>
            <a:xfrm>
              <a:off x="7050088" y="4113213"/>
              <a:ext cx="120650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p7"/>
            <p:cNvCxnSpPr/>
            <p:nvPr/>
          </p:nvCxnSpPr>
          <p:spPr>
            <a:xfrm>
              <a:off x="7050088" y="4159250"/>
              <a:ext cx="90488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p7"/>
            <p:cNvCxnSpPr/>
            <p:nvPr/>
          </p:nvCxnSpPr>
          <p:spPr>
            <a:xfrm>
              <a:off x="7050088" y="4203700"/>
              <a:ext cx="74613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50" name="Google Shape;350;p7"/>
            <p:cNvSpPr/>
            <p:nvPr/>
          </p:nvSpPr>
          <p:spPr>
            <a:xfrm>
              <a:off x="7200901" y="4173538"/>
              <a:ext cx="112713" cy="112713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1" name="Google Shape;351;p7"/>
            <p:cNvCxnSpPr/>
            <p:nvPr/>
          </p:nvCxnSpPr>
          <p:spPr>
            <a:xfrm>
              <a:off x="7297738" y="4271963"/>
              <a:ext cx="52388" cy="52388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52" name="Google Shape;352;p7"/>
            <p:cNvSpPr/>
            <p:nvPr/>
          </p:nvSpPr>
          <p:spPr>
            <a:xfrm>
              <a:off x="7005638" y="3978275"/>
              <a:ext cx="239713" cy="315913"/>
            </a:xfrm>
            <a:custGeom>
              <a:avLst/>
              <a:gdLst/>
              <a:ahLst/>
              <a:cxnLst/>
              <a:rect l="l" t="t" r="r" b="b"/>
              <a:pathLst>
                <a:path w="151" h="199" extrusionOk="0">
                  <a:moveTo>
                    <a:pt x="113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51" y="47"/>
                  </a:lnTo>
                  <a:lnTo>
                    <a:pt x="151" y="99"/>
                  </a:lnTo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7170738" y="3978275"/>
              <a:ext cx="74613" cy="74613"/>
            </a:xfrm>
            <a:custGeom>
              <a:avLst/>
              <a:gdLst/>
              <a:ahLst/>
              <a:cxnLst/>
              <a:rect l="l" t="t" r="r" b="b"/>
              <a:pathLst>
                <a:path w="47" h="47" extrusionOk="0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</a:path>
              </a:pathLst>
            </a:cu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7"/>
          <p:cNvGrpSpPr/>
          <p:nvPr/>
        </p:nvGrpSpPr>
        <p:grpSpPr>
          <a:xfrm>
            <a:off x="4442221" y="3002906"/>
            <a:ext cx="259556" cy="146447"/>
            <a:chOff x="4119563" y="4054475"/>
            <a:chExt cx="346075" cy="195263"/>
          </a:xfrm>
        </p:grpSpPr>
        <p:sp>
          <p:nvSpPr>
            <p:cNvPr id="355" name="Google Shape;355;p7"/>
            <p:cNvSpPr/>
            <p:nvPr/>
          </p:nvSpPr>
          <p:spPr>
            <a:xfrm>
              <a:off x="4119563" y="4054475"/>
              <a:ext cx="346075" cy="195263"/>
            </a:xfrm>
            <a:prstGeom prst="ellipse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4232276" y="4090988"/>
              <a:ext cx="120650" cy="120650"/>
            </a:xfrm>
            <a:prstGeom prst="ellipse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4262438" y="412115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8" y="0"/>
                  </a:move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</a:path>
              </a:pathLst>
            </a:cu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75" name="Google Shape;375;p7"/>
          <p:cNvCxnSpPr/>
          <p:nvPr/>
        </p:nvCxnSpPr>
        <p:spPr>
          <a:xfrm>
            <a:off x="5124450" y="2127313"/>
            <a:ext cx="328612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6" name="Google Shape;376;p7"/>
          <p:cNvCxnSpPr/>
          <p:nvPr/>
        </p:nvCxnSpPr>
        <p:spPr>
          <a:xfrm>
            <a:off x="5124450" y="3619428"/>
            <a:ext cx="328612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8" name="Google Shape;37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7"/>
          <p:cNvSpPr/>
          <p:nvPr/>
        </p:nvSpPr>
        <p:spPr>
          <a:xfrm>
            <a:off x="5145774" y="3658419"/>
            <a:ext cx="3360496" cy="53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789AB46D-9DA7-45A6-BFE0-E3FBC995B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6"/>
            <a:ext cx="1074158" cy="10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449;p10" descr="A person sitting at a table&#10;&#10;Description automatically generated">
            <a:extLst>
              <a:ext uri="{FF2B5EF4-FFF2-40B4-BE49-F238E27FC236}">
                <a16:creationId xmlns:a16="http://schemas.microsoft.com/office/drawing/2014/main" id="{AB416364-12E4-4581-B17B-685750FC5D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465" t="3402" r="2147" b="2415"/>
          <a:stretch/>
        </p:blipFill>
        <p:spPr>
          <a:xfrm>
            <a:off x="4946614" y="1439143"/>
            <a:ext cx="4005653" cy="3338761"/>
          </a:xfrm>
          <a:custGeom>
            <a:avLst/>
            <a:gdLst/>
            <a:ahLst/>
            <a:cxnLst/>
            <a:rect l="l" t="t" r="r" b="b"/>
            <a:pathLst>
              <a:path w="6833937" h="4451682" extrusionOk="0">
                <a:moveTo>
                  <a:pt x="32097" y="0"/>
                </a:moveTo>
                <a:lnTo>
                  <a:pt x="6833937" y="0"/>
                </a:lnTo>
                <a:lnTo>
                  <a:pt x="6833937" y="4451682"/>
                </a:lnTo>
                <a:lnTo>
                  <a:pt x="32097" y="4451682"/>
                </a:lnTo>
                <a:cubicBezTo>
                  <a:pt x="14370" y="4451682"/>
                  <a:pt x="0" y="4437312"/>
                  <a:pt x="0" y="4419584"/>
                </a:cubicBezTo>
                <a:lnTo>
                  <a:pt x="0" y="32096"/>
                </a:lnTo>
                <a:cubicBezTo>
                  <a:pt x="0" y="14370"/>
                  <a:pt x="14370" y="0"/>
                  <a:pt x="3209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23" name="Google Shape;423;p9" descr="A person sitting at a table in front of a window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25531" t="27903" r="25766" b="31870"/>
          <a:stretch/>
        </p:blipFill>
        <p:spPr>
          <a:xfrm>
            <a:off x="63610" y="1673836"/>
            <a:ext cx="4418791" cy="2488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9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pic>
        <p:nvPicPr>
          <p:cNvPr id="436" name="Google Shape;436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9"/>
          <p:cNvSpPr txBox="1"/>
          <p:nvPr/>
        </p:nvSpPr>
        <p:spPr>
          <a:xfrm>
            <a:off x="256836" y="611370"/>
            <a:ext cx="4225565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b="1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LightGBM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Regressor</a:t>
            </a:r>
            <a:endParaRPr dirty="0"/>
          </a:p>
        </p:txBody>
      </p:sp>
      <p:sp>
        <p:nvSpPr>
          <p:cNvPr id="439" name="Google Shape;439;p9"/>
          <p:cNvSpPr/>
          <p:nvPr/>
        </p:nvSpPr>
        <p:spPr>
          <a:xfrm>
            <a:off x="63611" y="1632275"/>
            <a:ext cx="4418791" cy="2530069"/>
          </a:xfrm>
          <a:prstGeom prst="rect">
            <a:avLst/>
          </a:prstGeom>
          <a:gradFill>
            <a:gsLst>
              <a:gs pos="0">
                <a:srgbClr val="3F3F3F">
                  <a:alpha val="54509"/>
                </a:srgbClr>
              </a:gs>
              <a:gs pos="100000">
                <a:srgbClr val="0C0C0C"/>
              </a:gs>
            </a:gsLst>
            <a:lin ang="189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326878" y="1606415"/>
            <a:ext cx="3892256" cy="2488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LightGBM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Regressor is a gradient boosting framework that use tree based learning algorithm to regression oriented. It is to be distributed and efficient with the following advantages: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5C022FD5-98CF-44C3-B687-70FAEE626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57" y="0"/>
            <a:ext cx="1074158" cy="10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438;p9">
            <a:extLst>
              <a:ext uri="{FF2B5EF4-FFF2-40B4-BE49-F238E27FC236}">
                <a16:creationId xmlns:a16="http://schemas.microsoft.com/office/drawing/2014/main" id="{D67F095C-5268-4044-ADF9-F1AECB000D43}"/>
              </a:ext>
            </a:extLst>
          </p:cNvPr>
          <p:cNvSpPr txBox="1"/>
          <p:nvPr/>
        </p:nvSpPr>
        <p:spPr>
          <a:xfrm>
            <a:off x="5883967" y="611370"/>
            <a:ext cx="2099144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b="1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CatBoost</a:t>
            </a:r>
            <a:endParaRPr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DA0F11-50D0-45A9-924A-6B2ADA43DD0A}"/>
              </a:ext>
            </a:extLst>
          </p:cNvPr>
          <p:cNvCxnSpPr/>
          <p:nvPr/>
        </p:nvCxnSpPr>
        <p:spPr>
          <a:xfrm>
            <a:off x="4762831" y="0"/>
            <a:ext cx="0" cy="514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451;p10">
            <a:extLst>
              <a:ext uri="{FF2B5EF4-FFF2-40B4-BE49-F238E27FC236}">
                <a16:creationId xmlns:a16="http://schemas.microsoft.com/office/drawing/2014/main" id="{E30F9CE0-2FC0-48D4-A9BB-5C9F222390CC}"/>
              </a:ext>
            </a:extLst>
          </p:cNvPr>
          <p:cNvSpPr/>
          <p:nvPr/>
        </p:nvSpPr>
        <p:spPr>
          <a:xfrm rot="5400000">
            <a:off x="5295082" y="1094721"/>
            <a:ext cx="3338761" cy="4030242"/>
          </a:xfrm>
          <a:prstGeom prst="round2SameRect">
            <a:avLst>
              <a:gd name="adj1" fmla="val 0"/>
              <a:gd name="adj2" fmla="val 721"/>
            </a:avLst>
          </a:prstGeom>
          <a:gradFill>
            <a:gsLst>
              <a:gs pos="0">
                <a:srgbClr val="3F3F3F">
                  <a:alpha val="69411"/>
                </a:srgbClr>
              </a:gs>
              <a:gs pos="100000">
                <a:srgbClr val="0C0C0C"/>
              </a:gs>
            </a:gsLst>
            <a:lin ang="189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52;p10">
            <a:extLst>
              <a:ext uri="{FF2B5EF4-FFF2-40B4-BE49-F238E27FC236}">
                <a16:creationId xmlns:a16="http://schemas.microsoft.com/office/drawing/2014/main" id="{8E289F09-FF82-4D64-98F5-635FEDCF9101}"/>
              </a:ext>
            </a:extLst>
          </p:cNvPr>
          <p:cNvSpPr txBox="1"/>
          <p:nvPr/>
        </p:nvSpPr>
        <p:spPr>
          <a:xfrm>
            <a:off x="5343003" y="2571750"/>
            <a:ext cx="3474119" cy="136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</a:pPr>
            <a:r>
              <a:rPr lang="en-US" b="0" i="0" u="none" strike="noStrike" cap="none" dirty="0" err="1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CatBoost</a:t>
            </a:r>
            <a:r>
              <a:rPr lang="en-US" b="0" i="0" u="none" strike="noStrike" cap="none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 or categorical boosting is </a:t>
            </a:r>
            <a:r>
              <a:rPr lang="en-US" b="0" i="0" dirty="0">
                <a:solidFill>
                  <a:schemeClr val="bg1"/>
                </a:solidFill>
                <a:effectLst/>
                <a:latin typeface="+mn-lt"/>
              </a:rPr>
              <a:t>a machine learning algorithm that uses gradient boosting on decision trees. It is available as an open source library.</a:t>
            </a:r>
            <a:endParaRPr lang="en-US" b="0" i="0" u="none" strike="noStrike" cap="none"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10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pic>
        <p:nvPicPr>
          <p:cNvPr id="463" name="Google Shape;46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10"/>
          <p:cNvSpPr txBox="1"/>
          <p:nvPr/>
        </p:nvSpPr>
        <p:spPr>
          <a:xfrm>
            <a:off x="2971738" y="203704"/>
            <a:ext cx="280886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16 Features</a:t>
            </a:r>
            <a:endParaRPr sz="3600" b="1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085CEB66-A895-4FAE-961F-96D2EF01C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57" y="0"/>
            <a:ext cx="1074158" cy="10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DBFB9E-740E-404F-853A-545EB594F5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496" y="971075"/>
            <a:ext cx="7092565" cy="367194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45CF23E-C4B4-4B43-8F36-F796777E6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339" y="438192"/>
            <a:ext cx="4428877" cy="4307908"/>
          </a:xfrm>
          <a:prstGeom prst="rect">
            <a:avLst/>
          </a:prstGeom>
        </p:spPr>
      </p:pic>
      <p:pic>
        <p:nvPicPr>
          <p:cNvPr id="448" name="Google Shape;44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10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pic>
        <p:nvPicPr>
          <p:cNvPr id="463" name="Google Shape;46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10"/>
          <p:cNvSpPr txBox="1"/>
          <p:nvPr/>
        </p:nvSpPr>
        <p:spPr>
          <a:xfrm>
            <a:off x="2419682" y="0"/>
            <a:ext cx="3474119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b="1" i="0" u="none" strike="noStrike" cap="none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LightGBM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Result</a:t>
            </a:r>
            <a:endParaRPr sz="3600" b="1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1E01CCF-0A00-4927-98BC-B4755596A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197761"/>
              </p:ext>
            </p:extLst>
          </p:nvPr>
        </p:nvGraphicFramePr>
        <p:xfrm>
          <a:off x="960700" y="905510"/>
          <a:ext cx="3138113" cy="666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356">
                  <a:extLst>
                    <a:ext uri="{9D8B030D-6E8A-4147-A177-3AD203B41FA5}">
                      <a16:colId xmlns:a16="http://schemas.microsoft.com/office/drawing/2014/main" val="2892780093"/>
                    </a:ext>
                  </a:extLst>
                </a:gridCol>
                <a:gridCol w="639495">
                  <a:extLst>
                    <a:ext uri="{9D8B030D-6E8A-4147-A177-3AD203B41FA5}">
                      <a16:colId xmlns:a16="http://schemas.microsoft.com/office/drawing/2014/main" val="4240262397"/>
                    </a:ext>
                  </a:extLst>
                </a:gridCol>
                <a:gridCol w="599297">
                  <a:extLst>
                    <a:ext uri="{9D8B030D-6E8A-4147-A177-3AD203B41FA5}">
                      <a16:colId xmlns:a16="http://schemas.microsoft.com/office/drawing/2014/main" val="2061728954"/>
                    </a:ext>
                  </a:extLst>
                </a:gridCol>
                <a:gridCol w="596347">
                  <a:extLst>
                    <a:ext uri="{9D8B030D-6E8A-4147-A177-3AD203B41FA5}">
                      <a16:colId xmlns:a16="http://schemas.microsoft.com/office/drawing/2014/main" val="3206449555"/>
                    </a:ext>
                  </a:extLst>
                </a:gridCol>
                <a:gridCol w="715618">
                  <a:extLst>
                    <a:ext uri="{9D8B030D-6E8A-4147-A177-3AD203B41FA5}">
                      <a16:colId xmlns:a16="http://schemas.microsoft.com/office/drawing/2014/main" val="3634089021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r>
                        <a:rPr lang="en-US" sz="1100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MSLE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RMSLE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603076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r>
                        <a:rPr lang="en-US" sz="1100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31355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98FECD7-7EA8-47C9-B27B-329187538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738113"/>
            <a:ext cx="4563663" cy="316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2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"/>
          <p:cNvSpPr/>
          <p:nvPr/>
        </p:nvSpPr>
        <p:spPr>
          <a:xfrm>
            <a:off x="971106" y="-863404"/>
            <a:ext cx="7244317" cy="6870307"/>
          </a:xfrm>
          <a:prstGeom prst="flowChartConnector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1958500" y="78531"/>
            <a:ext cx="5239658" cy="4998357"/>
          </a:xfrm>
          <a:prstGeom prst="ellipse">
            <a:avLst/>
          </a:prstGeom>
          <a:solidFill>
            <a:srgbClr val="7F7F7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2913743" y="911585"/>
            <a:ext cx="3316514" cy="332033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"/>
          <p:cNvSpPr txBox="1"/>
          <p:nvPr/>
        </p:nvSpPr>
        <p:spPr>
          <a:xfrm>
            <a:off x="400050" y="2238375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CRISP-DM</a:t>
            </a:r>
            <a:endParaRPr dirty="0"/>
          </a:p>
        </p:txBody>
      </p:sp>
      <p:sp>
        <p:nvSpPr>
          <p:cNvPr id="274" name="Google Shape;274;p4"/>
          <p:cNvSpPr/>
          <p:nvPr/>
        </p:nvSpPr>
        <p:spPr>
          <a:xfrm>
            <a:off x="349249" y="4827181"/>
            <a:ext cx="671477" cy="17117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853" y="36003"/>
            <a:ext cx="1658679" cy="955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276641" y="145145"/>
            <a:ext cx="1627440" cy="863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653B3FD8-54B3-4CC0-81CC-D189CE4D0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57" y="0"/>
            <a:ext cx="1074158" cy="10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3D05F9ED-0577-41A8-9F2B-B2232C519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6"/>
            <a:ext cx="1074158" cy="10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132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A3B8CB-EA68-4FB9-956D-14F02F6A1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501" y="448717"/>
            <a:ext cx="4480517" cy="4325138"/>
          </a:xfrm>
          <a:prstGeom prst="rect">
            <a:avLst/>
          </a:prstGeom>
        </p:spPr>
      </p:pic>
      <p:pic>
        <p:nvPicPr>
          <p:cNvPr id="448" name="Google Shape;44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10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pic>
        <p:nvPicPr>
          <p:cNvPr id="463" name="Google Shape;46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10"/>
          <p:cNvSpPr txBox="1"/>
          <p:nvPr/>
        </p:nvSpPr>
        <p:spPr>
          <a:xfrm>
            <a:off x="2419682" y="0"/>
            <a:ext cx="3474119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b="1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CatBoost</a:t>
            </a:r>
            <a:r>
              <a:rPr lang="en-US" sz="3600" b="1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Result</a:t>
            </a:r>
            <a:endParaRPr sz="3600" b="1" i="0" u="none" strike="noStrike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ACF299-C10F-4369-8C42-DAABFB4B0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83798"/>
            <a:ext cx="4220952" cy="2985134"/>
          </a:xfrm>
          <a:prstGeom prst="rect">
            <a:avLst/>
          </a:prstGeom>
        </p:spPr>
      </p:pic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18D45897-46E7-4222-8141-5424B61CC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045358"/>
              </p:ext>
            </p:extLst>
          </p:nvPr>
        </p:nvGraphicFramePr>
        <p:xfrm>
          <a:off x="940906" y="877506"/>
          <a:ext cx="3138113" cy="666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356">
                  <a:extLst>
                    <a:ext uri="{9D8B030D-6E8A-4147-A177-3AD203B41FA5}">
                      <a16:colId xmlns:a16="http://schemas.microsoft.com/office/drawing/2014/main" val="2892780093"/>
                    </a:ext>
                  </a:extLst>
                </a:gridCol>
                <a:gridCol w="639495">
                  <a:extLst>
                    <a:ext uri="{9D8B030D-6E8A-4147-A177-3AD203B41FA5}">
                      <a16:colId xmlns:a16="http://schemas.microsoft.com/office/drawing/2014/main" val="4240262397"/>
                    </a:ext>
                  </a:extLst>
                </a:gridCol>
                <a:gridCol w="599297">
                  <a:extLst>
                    <a:ext uri="{9D8B030D-6E8A-4147-A177-3AD203B41FA5}">
                      <a16:colId xmlns:a16="http://schemas.microsoft.com/office/drawing/2014/main" val="2061728954"/>
                    </a:ext>
                  </a:extLst>
                </a:gridCol>
                <a:gridCol w="596347">
                  <a:extLst>
                    <a:ext uri="{9D8B030D-6E8A-4147-A177-3AD203B41FA5}">
                      <a16:colId xmlns:a16="http://schemas.microsoft.com/office/drawing/2014/main" val="3206449555"/>
                    </a:ext>
                  </a:extLst>
                </a:gridCol>
                <a:gridCol w="715618">
                  <a:extLst>
                    <a:ext uri="{9D8B030D-6E8A-4147-A177-3AD203B41FA5}">
                      <a16:colId xmlns:a16="http://schemas.microsoft.com/office/drawing/2014/main" val="3634089021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r>
                        <a:rPr lang="en-US" sz="1100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MSLE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RMSLE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603076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r>
                        <a:rPr lang="en-US" sz="110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313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49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4"/>
          <p:cNvSpPr/>
          <p:nvPr/>
        </p:nvSpPr>
        <p:spPr>
          <a:xfrm>
            <a:off x="971106" y="-863404"/>
            <a:ext cx="7244317" cy="6870307"/>
          </a:xfrm>
          <a:prstGeom prst="flowChartConnector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4"/>
          <p:cNvSpPr/>
          <p:nvPr/>
        </p:nvSpPr>
        <p:spPr>
          <a:xfrm>
            <a:off x="1958500" y="78531"/>
            <a:ext cx="5239658" cy="4998357"/>
          </a:xfrm>
          <a:prstGeom prst="ellipse">
            <a:avLst/>
          </a:prstGeom>
          <a:solidFill>
            <a:srgbClr val="7F7F7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4"/>
          <p:cNvSpPr/>
          <p:nvPr/>
        </p:nvSpPr>
        <p:spPr>
          <a:xfrm>
            <a:off x="2913743" y="911585"/>
            <a:ext cx="3316514" cy="332033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4"/>
          <p:cNvSpPr txBox="1"/>
          <p:nvPr/>
        </p:nvSpPr>
        <p:spPr>
          <a:xfrm>
            <a:off x="400050" y="2238375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b="1" dirty="0">
                <a:solidFill>
                  <a:schemeClr val="dk1"/>
                </a:solidFill>
                <a:latin typeface="Quattrocento Sans"/>
                <a:sym typeface="Quattrocento Sans"/>
              </a:rPr>
              <a:t>Conclusion</a:t>
            </a:r>
            <a:endParaRPr dirty="0"/>
          </a:p>
        </p:txBody>
      </p:sp>
      <p:sp>
        <p:nvSpPr>
          <p:cNvPr id="583" name="Google Shape;583;p14"/>
          <p:cNvSpPr/>
          <p:nvPr/>
        </p:nvSpPr>
        <p:spPr>
          <a:xfrm>
            <a:off x="349249" y="4827181"/>
            <a:ext cx="671477" cy="17117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71D9D894-DF4E-464E-8435-2A55F2897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57" y="0"/>
            <a:ext cx="1074158" cy="10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76C04E27-3531-4ED8-9A0E-69A4CF0B4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6"/>
            <a:ext cx="1074158" cy="107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030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3146479" y="192756"/>
            <a:ext cx="2522801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Conclusion</a:t>
            </a:r>
            <a:endParaRPr sz="3600" dirty="0"/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F3EFE61-2B5B-40F2-A6DC-D329E8F15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583615"/>
              </p:ext>
            </p:extLst>
          </p:nvPr>
        </p:nvGraphicFramePr>
        <p:xfrm>
          <a:off x="1371599" y="1146262"/>
          <a:ext cx="6400800" cy="1564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52535633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6411185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76737770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06256052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9913623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537068768"/>
                    </a:ext>
                  </a:extLst>
                </a:gridCol>
              </a:tblGrid>
              <a:tr h="52154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251657"/>
                  </a:ext>
                </a:extLst>
              </a:tr>
              <a:tr h="521541">
                <a:tc>
                  <a:txBody>
                    <a:bodyPr/>
                    <a:lstStyle/>
                    <a:p>
                      <a:r>
                        <a:rPr lang="en-US" dirty="0" err="1"/>
                        <a:t>LightGBM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839952"/>
                  </a:ext>
                </a:extLst>
              </a:tr>
              <a:tr h="521541">
                <a:tc>
                  <a:txBody>
                    <a:bodyPr/>
                    <a:lstStyle/>
                    <a:p>
                      <a:r>
                        <a:rPr lang="en-US" dirty="0" err="1"/>
                        <a:t>CatBoost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0.22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4429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0932CF7-00F7-483A-B235-6F8C6940A32C}"/>
              </a:ext>
            </a:extLst>
          </p:cNvPr>
          <p:cNvSpPr txBox="1"/>
          <p:nvPr/>
        </p:nvSpPr>
        <p:spPr>
          <a:xfrm>
            <a:off x="1817333" y="3349456"/>
            <a:ext cx="5509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recommend, that </a:t>
            </a:r>
            <a:r>
              <a:rPr lang="en-US" sz="2800" dirty="0" err="1"/>
              <a:t>CatBoost</a:t>
            </a:r>
            <a:r>
              <a:rPr lang="en-US" sz="2800" dirty="0"/>
              <a:t> algorithm to solve in this case.</a:t>
            </a:r>
          </a:p>
        </p:txBody>
      </p:sp>
    </p:spTree>
    <p:extLst>
      <p:ext uri="{BB962C8B-B14F-4D97-AF65-F5344CB8AC3E}">
        <p14:creationId xmlns:p14="http://schemas.microsoft.com/office/powerpoint/2010/main" val="2296866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21"/>
          <p:cNvPicPr preferRelativeResize="0"/>
          <p:nvPr/>
        </p:nvPicPr>
        <p:blipFill rotWithShape="1">
          <a:blip r:embed="rId3">
            <a:alphaModFix/>
          </a:blip>
          <a:srcRect t="15624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21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533400" y="0"/>
                </a:lnTo>
                <a:lnTo>
                  <a:pt x="533400" y="5118072"/>
                </a:lnTo>
                <a:cubicBezTo>
                  <a:pt x="533400" y="5377606"/>
                  <a:pt x="743794" y="5588000"/>
                  <a:pt x="1003328" y="5588000"/>
                </a:cubicBezTo>
                <a:lnTo>
                  <a:pt x="5626072" y="5588000"/>
                </a:lnTo>
                <a:cubicBezTo>
                  <a:pt x="5885606" y="5588000"/>
                  <a:pt x="6096000" y="5377606"/>
                  <a:pt x="6096000" y="5118072"/>
                </a:cubicBezTo>
                <a:lnTo>
                  <a:pt x="6096000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3F3F3F">
                  <a:alpha val="54509"/>
                </a:srgbClr>
              </a:gs>
              <a:gs pos="100000">
                <a:srgbClr val="0C0C0C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21"/>
          <p:cNvSpPr/>
          <p:nvPr/>
        </p:nvSpPr>
        <p:spPr>
          <a:xfrm>
            <a:off x="400050" y="1"/>
            <a:ext cx="4171950" cy="4190999"/>
          </a:xfrm>
          <a:custGeom>
            <a:avLst/>
            <a:gdLst/>
            <a:ahLst/>
            <a:cxnLst/>
            <a:rect l="l" t="t" r="r" b="b"/>
            <a:pathLst>
              <a:path w="5562600" h="5587999" extrusionOk="0">
                <a:moveTo>
                  <a:pt x="0" y="0"/>
                </a:moveTo>
                <a:lnTo>
                  <a:pt x="5562600" y="0"/>
                </a:lnTo>
                <a:lnTo>
                  <a:pt x="5562600" y="5118071"/>
                </a:lnTo>
                <a:cubicBezTo>
                  <a:pt x="5562600" y="5377605"/>
                  <a:pt x="5352206" y="5587999"/>
                  <a:pt x="5092672" y="5587999"/>
                </a:cubicBezTo>
                <a:lnTo>
                  <a:pt x="469928" y="5587999"/>
                </a:lnTo>
                <a:cubicBezTo>
                  <a:pt x="210394" y="5587999"/>
                  <a:pt x="0" y="5377605"/>
                  <a:pt x="0" y="5118071"/>
                </a:cubicBezTo>
                <a:close/>
              </a:path>
            </a:pathLst>
          </a:custGeom>
          <a:gradFill>
            <a:gsLst>
              <a:gs pos="0">
                <a:srgbClr val="A2E72E">
                  <a:alpha val="83529"/>
                </a:srgbClr>
              </a:gs>
              <a:gs pos="100000">
                <a:srgbClr val="86BC25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21"/>
          <p:cNvSpPr txBox="1"/>
          <p:nvPr/>
        </p:nvSpPr>
        <p:spPr>
          <a:xfrm>
            <a:off x="1374476" y="1333754"/>
            <a:ext cx="2223097" cy="152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id" sz="50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Thank You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22"/>
          <p:cNvSpPr/>
          <p:nvPr/>
        </p:nvSpPr>
        <p:spPr>
          <a:xfrm>
            <a:off x="971106" y="-863404"/>
            <a:ext cx="7244317" cy="6870307"/>
          </a:xfrm>
          <a:prstGeom prst="flowChartConnector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22"/>
          <p:cNvSpPr/>
          <p:nvPr/>
        </p:nvSpPr>
        <p:spPr>
          <a:xfrm>
            <a:off x="1958500" y="78531"/>
            <a:ext cx="5239658" cy="4998357"/>
          </a:xfrm>
          <a:prstGeom prst="ellipse">
            <a:avLst/>
          </a:prstGeom>
          <a:solidFill>
            <a:srgbClr val="7F7F7F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22"/>
          <p:cNvSpPr/>
          <p:nvPr/>
        </p:nvSpPr>
        <p:spPr>
          <a:xfrm>
            <a:off x="2913743" y="911585"/>
            <a:ext cx="3316514" cy="332033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22"/>
          <p:cNvSpPr txBox="1"/>
          <p:nvPr/>
        </p:nvSpPr>
        <p:spPr>
          <a:xfrm>
            <a:off x="400050" y="2238375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id" sz="36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SOURCE</a:t>
            </a:r>
            <a:endParaRPr/>
          </a:p>
        </p:txBody>
      </p:sp>
      <p:sp>
        <p:nvSpPr>
          <p:cNvPr id="799" name="Google Shape;799;p22"/>
          <p:cNvSpPr/>
          <p:nvPr/>
        </p:nvSpPr>
        <p:spPr>
          <a:xfrm>
            <a:off x="349249" y="4827181"/>
            <a:ext cx="671477" cy="17117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165" y="0"/>
            <a:ext cx="1769370" cy="1022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209770" y="49417"/>
            <a:ext cx="1769370" cy="1022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8"/>
          <p:cNvSpPr/>
          <p:nvPr/>
        </p:nvSpPr>
        <p:spPr>
          <a:xfrm>
            <a:off x="392908" y="4462462"/>
            <a:ext cx="8322466" cy="2238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371474" y="82421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Source:</a:t>
            </a:r>
            <a:endParaRPr sz="3600" dirty="0"/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FA44DA-704E-47A7-B1C3-0191F9DDBF93}"/>
              </a:ext>
            </a:extLst>
          </p:cNvPr>
          <p:cNvSpPr txBox="1"/>
          <p:nvPr/>
        </p:nvSpPr>
        <p:spPr>
          <a:xfrm>
            <a:off x="262392" y="749171"/>
            <a:ext cx="74752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https://www.kaggle.com/c/nyc-taxi-trip-duration/notebooks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https://catboost.ai/docs/concepts/about.html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0"/>
              </a:rPr>
              <a:t>https://lightgbm.readthedocs.io/en/latest/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1"/>
              </a:rPr>
              <a:t>http://www.nyc.gov/html/media/totweb/taxioftomorrow_history.html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594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8"/>
          <p:cNvSpPr/>
          <p:nvPr/>
        </p:nvSpPr>
        <p:spPr>
          <a:xfrm>
            <a:off x="392908" y="4462462"/>
            <a:ext cx="8322466" cy="2238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1871041" y="-52206"/>
            <a:ext cx="834390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What is CRISP-DM?</a:t>
            </a:r>
            <a:endParaRPr sz="3600" dirty="0"/>
          </a:p>
        </p:txBody>
      </p:sp>
      <p:sp>
        <p:nvSpPr>
          <p:cNvPr id="404" name="Google Shape;404;p8"/>
          <p:cNvSpPr/>
          <p:nvPr/>
        </p:nvSpPr>
        <p:spPr>
          <a:xfrm>
            <a:off x="263267" y="1731002"/>
            <a:ext cx="3892256" cy="126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forest regressor is the ensemble algorithm of machine learning to continuous prediction. This is for regression problem.</a:t>
            </a: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eet CRISP-DM: An approach to answer all your questionsssss | by sumit  kumar | Medium">
            <a:extLst>
              <a:ext uri="{FF2B5EF4-FFF2-40B4-BE49-F238E27FC236}">
                <a16:creationId xmlns:a16="http://schemas.microsoft.com/office/drawing/2014/main" id="{1A62D759-1EA4-4B6E-B355-07392905F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2574"/>
            <a:ext cx="6404532" cy="337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44FABA0-624B-4104-926C-0485A2D9A869}"/>
              </a:ext>
            </a:extLst>
          </p:cNvPr>
          <p:cNvSpPr txBox="1"/>
          <p:nvPr/>
        </p:nvSpPr>
        <p:spPr>
          <a:xfrm>
            <a:off x="5398676" y="1817847"/>
            <a:ext cx="47376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Cross-Industry </a:t>
            </a:r>
          </a:p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Standard Process for</a:t>
            </a:r>
          </a:p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 mining</a:t>
            </a:r>
            <a:endParaRPr 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5203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169CD21-BDDB-4C77-856F-96FA284F3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882" y="746755"/>
            <a:ext cx="4489499" cy="3974164"/>
          </a:xfrm>
          <a:prstGeom prst="rect">
            <a:avLst/>
          </a:prstGeom>
        </p:spPr>
      </p:pic>
      <p:pic>
        <p:nvPicPr>
          <p:cNvPr id="398" name="Google Shape;39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1616601" y="9305"/>
            <a:ext cx="5213570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Business Understanding</a:t>
            </a:r>
            <a:endParaRPr sz="3600" dirty="0"/>
          </a:p>
        </p:txBody>
      </p:sp>
      <p:sp>
        <p:nvSpPr>
          <p:cNvPr id="404" name="Google Shape;404;p8"/>
          <p:cNvSpPr/>
          <p:nvPr/>
        </p:nvSpPr>
        <p:spPr>
          <a:xfrm>
            <a:off x="263267" y="1731002"/>
            <a:ext cx="3892256" cy="126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1400" b="0" i="0" u="none" strike="noStrike" cap="none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forest regressor is the ensemble algorithm of machine learning to continuous prediction. This is for regression problem.</a:t>
            </a:r>
            <a:endParaRPr sz="1400" b="0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E3497F8-05A3-4A92-A155-5892C0C990E0}"/>
              </a:ext>
            </a:extLst>
          </p:cNvPr>
          <p:cNvSpPr txBox="1">
            <a:spLocks/>
          </p:cNvSpPr>
          <p:nvPr/>
        </p:nvSpPr>
        <p:spPr>
          <a:xfrm>
            <a:off x="480443" y="1255704"/>
            <a:ext cx="3457904" cy="41817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/>
              <a:buAutoNum type="arabicPeriod"/>
            </a:pPr>
            <a:r>
              <a:rPr lang="en-US" dirty="0"/>
              <a:t>Looking for problem base on business perspective.</a:t>
            </a:r>
          </a:p>
          <a:p>
            <a:pPr marL="342900" indent="-342900">
              <a:buFont typeface="Arial"/>
              <a:buAutoNum type="arabicPeriod"/>
            </a:pPr>
            <a:r>
              <a:rPr lang="en-US" dirty="0"/>
              <a:t>Define decision base on problem that you find</a:t>
            </a:r>
          </a:p>
          <a:p>
            <a:pPr marL="342900" indent="-342900">
              <a:buFont typeface="Arial"/>
              <a:buAutoNum type="arabicPeriod"/>
            </a:pPr>
            <a:r>
              <a:rPr lang="en-US" dirty="0"/>
              <a:t>Looking for information that needed to inform those decision</a:t>
            </a:r>
          </a:p>
          <a:p>
            <a:pPr marL="342900" indent="-342900">
              <a:buFont typeface="Arial"/>
              <a:buAutoNum type="arabicPeriod"/>
            </a:pPr>
            <a:r>
              <a:rPr lang="en-US" dirty="0"/>
              <a:t>Determine type analysis can provide the information needed to inform those decisions</a:t>
            </a:r>
          </a:p>
        </p:txBody>
      </p:sp>
    </p:spTree>
    <p:extLst>
      <p:ext uri="{BB962C8B-B14F-4D97-AF65-F5344CB8AC3E}">
        <p14:creationId xmlns:p14="http://schemas.microsoft.com/office/powerpoint/2010/main" val="1776916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B03EACC-4395-4289-98F3-BF3B7C15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53" y="797143"/>
            <a:ext cx="5028682" cy="3948957"/>
          </a:xfrm>
          <a:prstGeom prst="rect">
            <a:avLst/>
          </a:prstGeom>
        </p:spPr>
      </p:pic>
      <p:pic>
        <p:nvPicPr>
          <p:cNvPr id="398" name="Google Shape;39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2053922" y="7595"/>
            <a:ext cx="4362781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Data Understanding</a:t>
            </a:r>
            <a:endParaRPr sz="3600" dirty="0"/>
          </a:p>
        </p:txBody>
      </p:sp>
      <p:sp>
        <p:nvSpPr>
          <p:cNvPr id="404" name="Google Shape;404;p8"/>
          <p:cNvSpPr/>
          <p:nvPr/>
        </p:nvSpPr>
        <p:spPr>
          <a:xfrm>
            <a:off x="263267" y="1731002"/>
            <a:ext cx="3892256" cy="126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forest regressor is the ensemble algorithm of machine learning to continuous prediction. This is for regression problem.</a:t>
            </a: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8313C28-B725-48FC-90CD-1265568C5A53}"/>
              </a:ext>
            </a:extLst>
          </p:cNvPr>
          <p:cNvSpPr txBox="1">
            <a:spLocks/>
          </p:cNvSpPr>
          <p:nvPr/>
        </p:nvSpPr>
        <p:spPr>
          <a:xfrm>
            <a:off x="180201" y="1329812"/>
            <a:ext cx="3384331" cy="44353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/>
              <a:buAutoNum type="arabicPeriod"/>
            </a:pPr>
            <a:r>
              <a:rPr lang="en-US" dirty="0"/>
              <a:t>Initial data collection and proceeds with activities in order to get familiar with data,</a:t>
            </a:r>
          </a:p>
          <a:p>
            <a:pPr marL="342900" indent="-342900">
              <a:buFont typeface="Arial"/>
              <a:buAutoNum type="arabicPeriod"/>
            </a:pPr>
            <a:r>
              <a:rPr lang="en-US" dirty="0"/>
              <a:t>To identify data quality problems and that’s characteristics</a:t>
            </a:r>
          </a:p>
          <a:p>
            <a:pPr marL="342900" indent="-342900">
              <a:buFont typeface="Arial"/>
              <a:buAutoNum type="arabicPeriod"/>
            </a:pPr>
            <a:r>
              <a:rPr lang="en-US" dirty="0"/>
              <a:t>Discovered first insights into the data or to detect interesting subset to form hypotheses for hidden information</a:t>
            </a:r>
          </a:p>
        </p:txBody>
      </p:sp>
    </p:spTree>
    <p:extLst>
      <p:ext uri="{BB962C8B-B14F-4D97-AF65-F5344CB8AC3E}">
        <p14:creationId xmlns:p14="http://schemas.microsoft.com/office/powerpoint/2010/main" val="268313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1DBC50-3A0D-4F41-91A0-21A4DEFD2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351" y="684546"/>
            <a:ext cx="4996381" cy="4036374"/>
          </a:xfrm>
          <a:prstGeom prst="rect">
            <a:avLst/>
          </a:prstGeom>
        </p:spPr>
      </p:pic>
      <p:pic>
        <p:nvPicPr>
          <p:cNvPr id="398" name="Google Shape;39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2353359" y="4744"/>
            <a:ext cx="3822093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Data Preparation</a:t>
            </a:r>
            <a:endParaRPr sz="3600" dirty="0"/>
          </a:p>
        </p:txBody>
      </p:sp>
      <p:sp>
        <p:nvSpPr>
          <p:cNvPr id="404" name="Google Shape;404;p8"/>
          <p:cNvSpPr/>
          <p:nvPr/>
        </p:nvSpPr>
        <p:spPr>
          <a:xfrm>
            <a:off x="263267" y="1731002"/>
            <a:ext cx="3892256" cy="126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forest regressor is the ensemble algorithm of machine learning to continuous prediction. This is for regression problem.</a:t>
            </a: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F0EA3BC-1696-4887-907A-14442B0006D2}"/>
              </a:ext>
            </a:extLst>
          </p:cNvPr>
          <p:cNvSpPr txBox="1">
            <a:spLocks/>
          </p:cNvSpPr>
          <p:nvPr/>
        </p:nvSpPr>
        <p:spPr>
          <a:xfrm>
            <a:off x="539125" y="1731002"/>
            <a:ext cx="3099816" cy="30952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/>
              <a:buAutoNum type="arabicPeriod"/>
            </a:pPr>
            <a:r>
              <a:rPr lang="en-US" dirty="0"/>
              <a:t>In this step we build dataset to make modeling from raw data.</a:t>
            </a:r>
          </a:p>
          <a:p>
            <a:pPr marL="342900" indent="-342900">
              <a:buFont typeface="Arial"/>
              <a:buAutoNum type="arabicPeriod"/>
            </a:pPr>
            <a:r>
              <a:rPr lang="en-US" dirty="0"/>
              <a:t>We can iterate step until data is clean and great to make modeling.</a:t>
            </a:r>
          </a:p>
          <a:p>
            <a:pPr marL="342900" indent="-342900">
              <a:buFont typeface="Arial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56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66391D-C85B-4B93-BFC8-A875DAC5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825" y="798718"/>
            <a:ext cx="4893134" cy="3836577"/>
          </a:xfrm>
          <a:prstGeom prst="rect">
            <a:avLst/>
          </a:prstGeom>
        </p:spPr>
      </p:pic>
      <p:pic>
        <p:nvPicPr>
          <p:cNvPr id="398" name="Google Shape;39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1" y="1191"/>
            <a:ext cx="1191" cy="119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8"/>
          <p:cNvSpPr txBox="1">
            <a:spLocks noGrp="1"/>
          </p:cNvSpPr>
          <p:nvPr>
            <p:ph type="body" idx="1"/>
          </p:nvPr>
        </p:nvSpPr>
        <p:spPr>
          <a:xfrm>
            <a:off x="7397676" y="4846721"/>
            <a:ext cx="931341" cy="11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</a:pPr>
            <a:endParaRPr sz="1100"/>
          </a:p>
        </p:txBody>
      </p:sp>
      <p:sp>
        <p:nvSpPr>
          <p:cNvPr id="403" name="Google Shape;403;p8"/>
          <p:cNvSpPr txBox="1">
            <a:spLocks noGrp="1"/>
          </p:cNvSpPr>
          <p:nvPr>
            <p:ph type="title" idx="4294967295"/>
          </p:nvPr>
        </p:nvSpPr>
        <p:spPr>
          <a:xfrm>
            <a:off x="2685602" y="20646"/>
            <a:ext cx="2565787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ttrocento Sans"/>
              <a:buNone/>
            </a:pPr>
            <a:r>
              <a:rPr lang="en-US" sz="3600" dirty="0"/>
              <a:t>Modelling</a:t>
            </a:r>
            <a:endParaRPr sz="3600" dirty="0"/>
          </a:p>
        </p:txBody>
      </p:sp>
      <p:sp>
        <p:nvSpPr>
          <p:cNvPr id="404" name="Google Shape;404;p8"/>
          <p:cNvSpPr/>
          <p:nvPr/>
        </p:nvSpPr>
        <p:spPr>
          <a:xfrm>
            <a:off x="263267" y="1731002"/>
            <a:ext cx="3892256" cy="126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Random forest regressor is the ensemble algorithm of machine learning to continuous prediction. This is for regression problem.</a:t>
            </a:r>
            <a:endParaRPr sz="1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050" y="4746100"/>
            <a:ext cx="819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10625" y="20646"/>
            <a:ext cx="1464294" cy="8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" descr="New York City png download - 1024*1024 - Free Transparent Taxi png  Download. - CleanPNG / KissPNG">
            <a:extLst>
              <a:ext uri="{FF2B5EF4-FFF2-40B4-BE49-F238E27FC236}">
                <a16:creationId xmlns:a16="http://schemas.microsoft.com/office/drawing/2014/main" id="{90D6126E-C320-4C03-876F-7426D287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6444" y1="5778" x2="88222" y2="91000"/>
                        <a14:foregroundMark x1="21889" y1="95889" x2="91222" y2="93333"/>
                        <a14:foregroundMark x1="94000" y1="7556" x2="93222" y2="92222"/>
                        <a14:foregroundMark x1="12222" y1="3444" x2="91667" y2="3556"/>
                        <a14:foregroundMark x1="24556" y1="6889" x2="55667" y2="7111"/>
                        <a14:foregroundMark x1="49000" y1="10111" x2="79444" y2="8444"/>
                        <a14:foregroundMark x1="76778" y1="1889" x2="59333" y2="1222"/>
                        <a14:foregroundMark x1="55222" y1="1778" x2="24556" y2="1667"/>
                        <a14:foregroundMark x1="96333" y1="8222" x2="96222" y2="9889"/>
                        <a14:foregroundMark x1="96333" y1="17333" x2="96333" y2="17333"/>
                        <a14:foregroundMark x1="97111" y1="37889" x2="97111" y2="37889"/>
                        <a14:foregroundMark x1="97222" y1="31444" x2="97222" y2="31444"/>
                        <a14:foregroundMark x1="96556" y1="23111" x2="96556" y2="23111"/>
                        <a14:foregroundMark x1="96889" y1="20556" x2="96889" y2="20556"/>
                        <a14:foregroundMark x1="96667" y1="26333" x2="96667" y2="26333"/>
                        <a14:foregroundMark x1="95444" y1="42333" x2="95444" y2="42333"/>
                        <a14:foregroundMark x1="97556" y1="45333" x2="97556" y2="45333"/>
                        <a14:foregroundMark x1="96333" y1="50333" x2="96333" y2="50333"/>
                        <a14:foregroundMark x1="96333" y1="54333" x2="96333" y2="54889"/>
                        <a14:foregroundMark x1="95667" y1="59222" x2="95667" y2="59222"/>
                        <a14:foregroundMark x1="94333" y1="69556" x2="93778" y2="69556"/>
                        <a14:foregroundMark x1="89778" y1="76444" x2="89778" y2="76444"/>
                        <a14:foregroundMark x1="82667" y1="78000" x2="82667" y2="78000"/>
                        <a14:foregroundMark x1="88889" y1="87889" x2="88889" y2="87889"/>
                        <a14:foregroundMark x1="90000" y1="82000" x2="90000" y2="82000"/>
                        <a14:foregroundMark x1="18667" y1="79000" x2="63111" y2="77889"/>
                        <a14:foregroundMark x1="29889" y1="23667" x2="74889" y2="44222"/>
                        <a14:foregroundMark x1="72556" y1="21778" x2="23556" y2="29667"/>
                        <a14:foregroundMark x1="32000" y1="12000" x2="77111" y2="36889"/>
                        <a14:foregroundMark x1="41556" y1="12667" x2="60667" y2="17778"/>
                        <a14:foregroundMark x1="73111" y1="26778" x2="28222" y2="47222"/>
                        <a14:foregroundMark x1="17889" y1="33667" x2="81667" y2="48000"/>
                        <a14:foregroundMark x1="51111" y1="31444" x2="39111" y2="42222"/>
                        <a14:foregroundMark x1="21778" y1="55000" x2="35444" y2="70556"/>
                        <a14:foregroundMark x1="5333" y1="64222" x2="93000" y2="64111"/>
                        <a14:foregroundMark x1="71111" y1="53889" x2="82111" y2="62667"/>
                        <a14:foregroundMark x1="87667" y1="52667" x2="90333" y2="65889"/>
                        <a14:foregroundMark x1="81667" y1="53778" x2="87333" y2="74000"/>
                        <a14:foregroundMark x1="61444" y1="61333" x2="75889" y2="60889"/>
                        <a14:foregroundMark x1="26889" y1="64667" x2="63333" y2="64667"/>
                        <a14:foregroundMark x1="33778" y1="57222" x2="53444" y2="63667"/>
                        <a14:foregroundMark x1="38333" y1="57000" x2="48889" y2="64444"/>
                        <a14:foregroundMark x1="14667" y1="47111" x2="4111" y2="74444"/>
                        <a14:foregroundMark x1="21889" y1="55111" x2="14889" y2="81000"/>
                        <a14:foregroundMark x1="19778" y1="53556" x2="10556" y2="76444"/>
                        <a14:foregroundMark x1="23778" y1="47111" x2="26333" y2="78111"/>
                        <a14:foregroundMark x1="25556" y1="61778" x2="32889" y2="77889"/>
                        <a14:foregroundMark x1="50667" y1="56333" x2="42667" y2="79778"/>
                        <a14:foregroundMark x1="4222" y1="8778" x2="8000" y2="94444"/>
                        <a14:foregroundMark x1="8889" y1="82667" x2="27444" y2="82222"/>
                        <a14:foregroundMark x1="3000" y1="32556" x2="3000" y2="32556"/>
                        <a14:foregroundMark x1="3111" y1="41111" x2="3111" y2="41111"/>
                        <a14:foregroundMark x1="2444" y1="50000" x2="2444" y2="50000"/>
                        <a14:foregroundMark x1="2444" y1="53111" x2="2444" y2="53111"/>
                        <a14:foregroundMark x1="2000" y1="58444" x2="2000" y2="58444"/>
                        <a14:foregroundMark x1="2000" y1="61000" x2="2000" y2="61000"/>
                        <a14:foregroundMark x1="1333" y1="20000" x2="1333" y2="20000"/>
                        <a14:foregroundMark x1="43889" y1="45111" x2="68444" y2="45222"/>
                        <a14:foregroundMark x1="76444" y1="53444" x2="66667" y2="50556"/>
                        <a14:foregroundMark x1="22667" y1="48667" x2="39000" y2="53444"/>
                        <a14:foregroundMark x1="92889" y1="59111" x2="89000" y2="7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36" y="7595"/>
            <a:ext cx="977713" cy="9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34D3C8A-25B1-4B9D-B2A5-206AED9CC79C}"/>
              </a:ext>
            </a:extLst>
          </p:cNvPr>
          <p:cNvSpPr txBox="1">
            <a:spLocks/>
          </p:cNvSpPr>
          <p:nvPr/>
        </p:nvSpPr>
        <p:spPr>
          <a:xfrm>
            <a:off x="400050" y="1396757"/>
            <a:ext cx="3099816" cy="4178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/>
              <a:buAutoNum type="arabicPeriod"/>
            </a:pPr>
            <a:r>
              <a:rPr lang="en-US" dirty="0"/>
              <a:t>Determine what methodology to use to solve the problem</a:t>
            </a:r>
          </a:p>
          <a:p>
            <a:pPr marL="342900" indent="-342900">
              <a:buFont typeface="Arial"/>
              <a:buAutoNum type="arabicPeriod"/>
            </a:pPr>
            <a:r>
              <a:rPr lang="en-US" dirty="0"/>
              <a:t>Determine the important factors or variables that will help solve the problem</a:t>
            </a:r>
          </a:p>
          <a:p>
            <a:pPr marL="342900" indent="-342900">
              <a:buFont typeface="Arial"/>
              <a:buAutoNum type="arabicPeriod"/>
            </a:pPr>
            <a:r>
              <a:rPr lang="en-US" dirty="0"/>
              <a:t>Build a model to solve the problem</a:t>
            </a:r>
          </a:p>
          <a:p>
            <a:pPr marL="342900" indent="-342900">
              <a:buFont typeface="Arial"/>
              <a:buAutoNum type="arabicPeriod"/>
            </a:pPr>
            <a:r>
              <a:rPr lang="en-US" dirty="0"/>
              <a:t>Run the model and move to the evaluation phase</a:t>
            </a:r>
          </a:p>
        </p:txBody>
      </p:sp>
    </p:spTree>
    <p:extLst>
      <p:ext uri="{BB962C8B-B14F-4D97-AF65-F5344CB8AC3E}">
        <p14:creationId xmlns:p14="http://schemas.microsoft.com/office/powerpoint/2010/main" val="3516389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eloi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85BB24"/>
      </a:accent2>
      <a:accent3>
        <a:srgbClr val="D8D9D8"/>
      </a:accent3>
      <a:accent4>
        <a:srgbClr val="FEFFFE"/>
      </a:accent4>
      <a:accent5>
        <a:srgbClr val="FEFFFE"/>
      </a:accent5>
      <a:accent6>
        <a:srgbClr val="FEFFFE"/>
      </a:accent6>
      <a:hlink>
        <a:srgbClr val="85BB24"/>
      </a:hlink>
      <a:folHlink>
        <a:srgbClr val="85BB2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</TotalTime>
  <Words>1092</Words>
  <Application>Microsoft Office PowerPoint</Application>
  <PresentationFormat>On-screen Show (16:9)</PresentationFormat>
  <Paragraphs>241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Calibri</vt:lpstr>
      <vt:lpstr>Georgia</vt:lpstr>
      <vt:lpstr>Helvetica Neue</vt:lpstr>
      <vt:lpstr>Quattrocento Sans</vt:lpstr>
      <vt:lpstr>Arial</vt:lpstr>
      <vt:lpstr>Office Theme</vt:lpstr>
      <vt:lpstr>Simple Light</vt:lpstr>
      <vt:lpstr>PowerPoint Presentation</vt:lpstr>
      <vt:lpstr>Objectives</vt:lpstr>
      <vt:lpstr>Table of Contents</vt:lpstr>
      <vt:lpstr>PowerPoint Presentation</vt:lpstr>
      <vt:lpstr>What is CRISP-DM?</vt:lpstr>
      <vt:lpstr>Business Understanding</vt:lpstr>
      <vt:lpstr>Data Understanding</vt:lpstr>
      <vt:lpstr>Data Preparation</vt:lpstr>
      <vt:lpstr>Modelling</vt:lpstr>
      <vt:lpstr>Evaluation</vt:lpstr>
      <vt:lpstr>Deployment/Presenting</vt:lpstr>
      <vt:lpstr>PowerPoint Presentation</vt:lpstr>
      <vt:lpstr>PowerPoint Presentation</vt:lpstr>
      <vt:lpstr>Business Problems</vt:lpstr>
      <vt:lpstr>Objectives</vt:lpstr>
      <vt:lpstr>Root Mean Square Logarithmic Error (RMSE)</vt:lpstr>
      <vt:lpstr>PowerPoint Presentation</vt:lpstr>
      <vt:lpstr>Original Data</vt:lpstr>
      <vt:lpstr>Distribution of Variables (train)</vt:lpstr>
      <vt:lpstr>Distribution of Target Variables (train)</vt:lpstr>
      <vt:lpstr>Distribution of Target Variables (train)</vt:lpstr>
      <vt:lpstr>Outliers of Target Variables (train)</vt:lpstr>
      <vt:lpstr>Adding New Data</vt:lpstr>
      <vt:lpstr>Distribution of Target Variables (train)</vt:lpstr>
      <vt:lpstr>Distribution of Target Variables (train)</vt:lpstr>
      <vt:lpstr>Distribution of Target Variables (train)</vt:lpstr>
      <vt:lpstr>Outliers of Target Variables (train)</vt:lpstr>
      <vt:lpstr>Outliers of Target Variables (train)</vt:lpstr>
      <vt:lpstr>Outliers of Target Variables (train)</vt:lpstr>
      <vt:lpstr>PowerPoint Presentation</vt:lpstr>
      <vt:lpstr>Distribution of Target Variables (train)</vt:lpstr>
      <vt:lpstr>Distribution of Target Variables (train)</vt:lpstr>
      <vt:lpstr>Outliers of Target Variables (train)</vt:lpstr>
      <vt:lpstr>Outliers of Target Variables (train)</vt:lpstr>
      <vt:lpstr>PowerPoint Presentation</vt:lpstr>
      <vt:lpstr>Modelling Technique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Source: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Ronny Fahrudin</dc:creator>
  <cp:lastModifiedBy>Ronny Fahrudin</cp:lastModifiedBy>
  <cp:revision>39</cp:revision>
  <dcterms:modified xsi:type="dcterms:W3CDTF">2020-11-08T13:51:33Z</dcterms:modified>
</cp:coreProperties>
</file>